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8" r:id="rId3"/>
    <p:sldId id="259" r:id="rId4"/>
    <p:sldId id="264" r:id="rId5"/>
    <p:sldId id="263" r:id="rId6"/>
    <p:sldId id="289" r:id="rId7"/>
    <p:sldId id="267" r:id="rId8"/>
    <p:sldId id="266" r:id="rId9"/>
    <p:sldId id="290" r:id="rId10"/>
    <p:sldId id="297" r:id="rId11"/>
    <p:sldId id="270" r:id="rId12"/>
    <p:sldId id="295" r:id="rId13"/>
    <p:sldId id="294" r:id="rId14"/>
    <p:sldId id="293" r:id="rId15"/>
    <p:sldId id="292" r:id="rId16"/>
    <p:sldId id="291" r:id="rId17"/>
    <p:sldId id="278" r:id="rId18"/>
    <p:sldId id="298" r:id="rId19"/>
    <p:sldId id="268" r:id="rId20"/>
    <p:sldId id="257" r:id="rId21"/>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05C80"/>
    <a:srgbClr val="595959"/>
    <a:srgbClr val="333F50"/>
    <a:srgbClr val="81BFCD"/>
    <a:srgbClr val="479FB5"/>
    <a:srgbClr val="FD8067"/>
    <a:srgbClr val="CC3300"/>
    <a:srgbClr val="FFCC66"/>
    <a:srgbClr val="204CA4"/>
    <a:srgbClr val="F9E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BB2E22-4D23-469D-9199-36EBA6ECA729}" v="1" dt="2025-02-17T02:00:48.2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96" y="12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4D6484FC-F6CE-4A45-946F-CA8730FF94C3}" type="datetimeFigureOut">
              <a:rPr lang="zh-CN" altLang="en-US" smtClean="0"/>
              <a:t>2025/2/17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C8437A6-F725-4379-A961-B7D94428B0DD}" type="slidenum">
              <a:rPr lang="zh-CN" altLang="en-US" smtClean="0"/>
              <a:t>‹#›</a:t>
            </a:fld>
            <a:endParaRPr lang="zh-CN" altLang="en-US"/>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6484FC-F6CE-4A45-946F-CA8730FF94C3}" type="datetimeFigureOut">
              <a:rPr lang="zh-CN" altLang="en-US" smtClean="0"/>
              <a:t>2025/2/17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8437A6-F725-4379-A961-B7D94428B0D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ags" Target="../tags/tag27.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30.xml"/><Relationship Id="rId7" Type="http://schemas.openxmlformats.org/officeDocument/2006/relationships/image" Target="../media/image8.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slideLayout" Target="../slideLayouts/slideLayout1.xml"/><Relationship Id="rId9"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12" Type="http://schemas.openxmlformats.org/officeDocument/2006/relationships/image" Target="../media/image11.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1.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s/_rels/slide18.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11.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Layout" Target="../slideLayouts/slideLayout1.xml"/><Relationship Id="rId5" Type="http://schemas.openxmlformats.org/officeDocument/2006/relationships/tags" Target="../tags/tag45.xml"/><Relationship Id="rId10" Type="http://schemas.openxmlformats.org/officeDocument/2006/relationships/tags" Target="../tags/tag50.xml"/><Relationship Id="rId4" Type="http://schemas.openxmlformats.org/officeDocument/2006/relationships/tags" Target="../tags/tag44.xml"/><Relationship Id="rId9" Type="http://schemas.openxmlformats.org/officeDocument/2006/relationships/tags" Target="../tags/tag49.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slideLayout" Target="../slideLayouts/slideLayout1.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6" Type="http://schemas.openxmlformats.org/officeDocument/2006/relationships/image" Target="../media/image5.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image" Target="../media/image4.jpeg"/><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16.xml"/><Relationship Id="rId7" Type="http://schemas.openxmlformats.org/officeDocument/2006/relationships/image" Target="../media/image8.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slideLayout" Target="../slideLayouts/slideLayout1.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15.jpe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tags" Target="../tags/tag21.xml"/><Relationship Id="rId7" Type="http://schemas.openxmlformats.org/officeDocument/2006/relationships/image" Target="../media/image8.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jpe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slideLayout" Target="../slideLayouts/slideLayout1.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圆角 104"/>
          <p:cNvSpPr/>
          <p:nvPr/>
        </p:nvSpPr>
        <p:spPr>
          <a:xfrm rot="20321203">
            <a:off x="6137168" y="2493269"/>
            <a:ext cx="4567137" cy="3770386"/>
          </a:xfrm>
          <a:prstGeom prst="roundRect">
            <a:avLst>
              <a:gd name="adj" fmla="val 50000"/>
            </a:avLst>
          </a:prstGeom>
          <a:solidFill>
            <a:schemeClr val="accent5">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6" name="矩形: 圆角 105"/>
          <p:cNvSpPr/>
          <p:nvPr/>
        </p:nvSpPr>
        <p:spPr>
          <a:xfrm rot="20321203">
            <a:off x="7743066" y="2623053"/>
            <a:ext cx="4567136" cy="3770386"/>
          </a:xfrm>
          <a:prstGeom prst="roundRect">
            <a:avLst>
              <a:gd name="adj" fmla="val 50000"/>
            </a:avLst>
          </a:prstGeom>
          <a:solidFill>
            <a:schemeClr val="accent6">
              <a:lumMod val="20000"/>
              <a:lumOff val="8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2" name="矩形 91"/>
          <p:cNvSpPr/>
          <p:nvPr/>
        </p:nvSpPr>
        <p:spPr>
          <a:xfrm>
            <a:off x="0" y="4588841"/>
            <a:ext cx="5181600" cy="226915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90"/>
          <p:cNvSpPr/>
          <p:nvPr/>
        </p:nvSpPr>
        <p:spPr>
          <a:xfrm>
            <a:off x="0" y="188595"/>
            <a:ext cx="5181600" cy="496443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4" name="文本框 93"/>
          <p:cNvSpPr txBox="1"/>
          <p:nvPr/>
        </p:nvSpPr>
        <p:spPr>
          <a:xfrm>
            <a:off x="244286" y="1639986"/>
            <a:ext cx="4544428" cy="1599733"/>
          </a:xfrm>
          <a:prstGeom prst="rect">
            <a:avLst/>
          </a:prstGeom>
          <a:noFill/>
        </p:spPr>
        <p:txBody>
          <a:bodyPr wrap="square" rtlCol="0">
            <a:spAutoFit/>
          </a:bodyPr>
          <a:lstStyle/>
          <a:p>
            <a:pPr algn="l">
              <a:lnSpc>
                <a:spcPct val="120000"/>
              </a:lnSpc>
            </a:pPr>
            <a:r>
              <a:rPr lang="it-IT" altLang="zh-CN"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AI Emotion Recognition: Innovative Applications in Diverse Scenarios</a:t>
            </a:r>
            <a:endParaRPr lang="zh-CN" altLang="en-US" sz="28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文本框 94"/>
          <p:cNvSpPr txBox="1"/>
          <p:nvPr/>
        </p:nvSpPr>
        <p:spPr>
          <a:xfrm>
            <a:off x="356235" y="4272275"/>
            <a:ext cx="3011166" cy="400110"/>
          </a:xfrm>
          <a:prstGeom prst="rect">
            <a:avLst/>
          </a:prstGeom>
          <a:solidFill>
            <a:schemeClr val="bg1"/>
          </a:solidFill>
        </p:spPr>
        <p:txBody>
          <a:bodyPr wrap="square" rtlCol="0">
            <a:spAutoFit/>
          </a:bodyPr>
          <a:lstStyle/>
          <a:p>
            <a:r>
              <a:rPr lang="en-US" altLang="zh-CN" sz="2000" b="1" dirty="0">
                <a:solidFill>
                  <a:srgbClr val="333F50"/>
                </a:solidFill>
                <a:latin typeface="微软雅黑" panose="020B0503020204020204" pitchFamily="34" charset="-122"/>
                <a:ea typeface="微软雅黑" panose="020B0503020204020204" pitchFamily="34" charset="-122"/>
                <a:cs typeface="微软雅黑" panose="020B0503020204020204" pitchFamily="34" charset="-122"/>
              </a:rPr>
              <a:t>Speaker</a:t>
            </a:r>
            <a:r>
              <a:rPr lang="zh-CN" altLang="en-US" sz="2000" b="1" dirty="0">
                <a:solidFill>
                  <a:srgbClr val="333F50"/>
                </a:solidFill>
                <a:latin typeface="微软雅黑" panose="020B0503020204020204" pitchFamily="34" charset="-122"/>
                <a:ea typeface="微软雅黑" panose="020B0503020204020204" pitchFamily="34" charset="-122"/>
                <a:cs typeface="微软雅黑" panose="020B0503020204020204" pitchFamily="34" charset="-122"/>
              </a:rPr>
              <a:t>：徐天心</a:t>
            </a:r>
          </a:p>
        </p:txBody>
      </p:sp>
      <p:sp>
        <p:nvSpPr>
          <p:cNvPr id="96" name="文本框 95"/>
          <p:cNvSpPr txBox="1"/>
          <p:nvPr/>
        </p:nvSpPr>
        <p:spPr>
          <a:xfrm>
            <a:off x="3458883" y="6178650"/>
            <a:ext cx="1404624" cy="429895"/>
          </a:xfrm>
          <a:prstGeom prst="rect">
            <a:avLst/>
          </a:prstGeom>
          <a:noFill/>
        </p:spPr>
        <p:txBody>
          <a:bodyPr wrap="square" rtlCol="0">
            <a:spAutoFit/>
          </a:bodyPr>
          <a:lstStyle/>
          <a:p>
            <a:pPr algn="dist"/>
            <a:r>
              <a:rPr lang="en-US" altLang="zh-CN" sz="1100" dirty="0">
                <a:solidFill>
                  <a:schemeClr val="bg1"/>
                </a:solidFill>
                <a:latin typeface="微软雅黑" panose="020B0503020204020204" pitchFamily="34" charset="-122"/>
                <a:ea typeface="微软雅黑" panose="020B0503020204020204" pitchFamily="34" charset="-122"/>
              </a:rPr>
              <a:t>SHANGHAI</a:t>
            </a:r>
          </a:p>
          <a:p>
            <a:pPr algn="dist"/>
            <a:r>
              <a:rPr lang="en-US" altLang="zh-CN" sz="1100" dirty="0">
                <a:solidFill>
                  <a:schemeClr val="bg1"/>
                </a:solidFill>
                <a:latin typeface="微软雅黑" panose="020B0503020204020204" pitchFamily="34" charset="-122"/>
                <a:ea typeface="微软雅黑" panose="020B0503020204020204" pitchFamily="34" charset="-122"/>
              </a:rPr>
              <a:t>UNIVERSITY</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356235" y="6348095"/>
            <a:ext cx="898525" cy="260350"/>
          </a:xfrm>
          <a:prstGeom prst="rect">
            <a:avLst/>
          </a:prstGeom>
          <a:noFill/>
        </p:spPr>
        <p:txBody>
          <a:bodyPr wrap="square" rtlCol="0">
            <a:spAutoFit/>
          </a:bodyPr>
          <a:lstStyle/>
          <a:p>
            <a:pPr algn="dist"/>
            <a:r>
              <a:rPr lang="en-US" altLang="zh-CN" sz="1100" dirty="0">
                <a:solidFill>
                  <a:schemeClr val="bg1"/>
                </a:solidFill>
                <a:latin typeface="微软雅黑" panose="020B0503020204020204" pitchFamily="34" charset="-122"/>
                <a:ea typeface="微软雅黑" panose="020B0503020204020204" pitchFamily="34" charset="-122"/>
              </a:rPr>
              <a:t>2025.02</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7" name="文本框 106"/>
          <p:cNvSpPr txBox="1"/>
          <p:nvPr/>
        </p:nvSpPr>
        <p:spPr>
          <a:xfrm>
            <a:off x="5836571" y="4478621"/>
            <a:ext cx="6216189" cy="873125"/>
          </a:xfrm>
          <a:prstGeom prst="rect">
            <a:avLst/>
          </a:prstGeom>
          <a:noFill/>
        </p:spPr>
        <p:txBody>
          <a:bodyPr wrap="square" rtlCol="0">
            <a:spAutoFit/>
          </a:bodyPr>
          <a:lstStyle/>
          <a:p>
            <a:pPr>
              <a:lnSpc>
                <a:spcPts val="6100"/>
              </a:lnSpc>
            </a:pPr>
            <a:r>
              <a:rPr lang="en-US" altLang="zh-CN" sz="4000" b="1" dirty="0">
                <a:solidFill>
                  <a:srgbClr val="105C80"/>
                </a:solidFill>
                <a:latin typeface="微软雅黑" panose="020B0503020204020204" pitchFamily="34" charset="-122"/>
                <a:ea typeface="微软雅黑" panose="020B0503020204020204" pitchFamily="34" charset="-122"/>
              </a:rPr>
              <a:t>Shanghai University </a:t>
            </a:r>
          </a:p>
        </p:txBody>
      </p:sp>
      <p:pic>
        <p:nvPicPr>
          <p:cNvPr id="79" name="图片 78" descr="D:/周婷南/宣传部/推文/240912/余意天-0610.jpg余意天-0610"/>
          <p:cNvPicPr>
            <a:picLocks noChangeAspect="1"/>
          </p:cNvPicPr>
          <p:nvPr/>
        </p:nvPicPr>
        <p:blipFill>
          <a:blip r:embed="rId2"/>
          <a:srcRect/>
          <a:stretch>
            <a:fillRect/>
          </a:stretch>
        </p:blipFill>
        <p:spPr>
          <a:xfrm>
            <a:off x="5181600" y="188595"/>
            <a:ext cx="7010400" cy="2983865"/>
          </a:xfrm>
          <a:prstGeom prst="rect">
            <a:avLst/>
          </a:prstGeom>
        </p:spPr>
      </p:pic>
      <p:grpSp>
        <p:nvGrpSpPr>
          <p:cNvPr id="86" name="组合 85"/>
          <p:cNvGrpSpPr/>
          <p:nvPr/>
        </p:nvGrpSpPr>
        <p:grpSpPr>
          <a:xfrm>
            <a:off x="0" y="-29769"/>
            <a:ext cx="12192000" cy="245110"/>
            <a:chOff x="0" y="-29769"/>
            <a:chExt cx="12192000" cy="245110"/>
          </a:xfrm>
        </p:grpSpPr>
        <p:sp>
          <p:nvSpPr>
            <p:cNvPr id="87" name="矩形 86"/>
            <p:cNvSpPr/>
            <p:nvPr/>
          </p:nvSpPr>
          <p:spPr>
            <a:xfrm>
              <a:off x="2809004" y="-1829"/>
              <a:ext cx="6573992" cy="200055"/>
            </a:xfrm>
            <a:prstGeom prst="rect">
              <a:avLst/>
            </a:prstGeom>
          </p:spPr>
          <p:txBody>
            <a:bodyPr wrap="square">
              <a:spAutoFit/>
            </a:bodyPr>
            <a:lstStyle/>
            <a:p>
              <a:pPr algn="dist"/>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创新</a:t>
              </a:r>
              <a:endParaRPr lang="zh-CN" altLang="en-US"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矩形 88"/>
            <p:cNvSpPr/>
            <p:nvPr/>
          </p:nvSpPr>
          <p:spPr>
            <a:xfrm>
              <a:off x="0" y="0"/>
              <a:ext cx="12192000" cy="1885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1" name="等腰三角形 100"/>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2" name="矩形: 圆角 107"/>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3" name="直接连接符 102"/>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a:off x="11788866" y="43561"/>
              <a:ext cx="94790" cy="92218"/>
              <a:chOff x="8973341" y="436357"/>
              <a:chExt cx="310635" cy="302207"/>
            </a:xfrm>
            <a:solidFill>
              <a:schemeClr val="tx1">
                <a:lumMod val="65000"/>
                <a:lumOff val="35000"/>
              </a:schemeClr>
            </a:solidFill>
          </p:grpSpPr>
          <p:sp>
            <p:nvSpPr>
              <p:cNvPr id="115" name="矩形 114"/>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矩形 115"/>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rot="2700000">
              <a:off x="11971785" y="36172"/>
              <a:ext cx="73525" cy="108572"/>
              <a:chOff x="11020883" y="20571"/>
              <a:chExt cx="82233" cy="108572"/>
            </a:xfrm>
          </p:grpSpPr>
          <p:cxnSp>
            <p:nvCxnSpPr>
              <p:cNvPr id="113" name="直接连接符 112"/>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17" name="矩形 11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grpSp>
      <p:pic>
        <p:nvPicPr>
          <p:cNvPr id="118" name="图片 117" descr="/private/var/folders/jp/jps0ttjn6nx7sf9dmh80j1w40000gn/T/com.kingsoft.wpsoffice.mac/photoedit2/20240305134941/temp.pngtemp"/>
          <p:cNvPicPr>
            <a:picLocks noChangeAspect="1"/>
          </p:cNvPicPr>
          <p:nvPr/>
        </p:nvPicPr>
        <p:blipFill>
          <a:blip r:embed="rId3"/>
          <a:stretch>
            <a:fillRect/>
          </a:stretch>
        </p:blipFill>
        <p:spPr>
          <a:xfrm>
            <a:off x="244475" y="687705"/>
            <a:ext cx="1922780" cy="781050"/>
          </a:xfrm>
          <a:prstGeom prst="rect">
            <a:avLst/>
          </a:prstGeom>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C62F0-F8BE-FFBB-1D1A-605410AB6355}"/>
            </a:ext>
          </a:extLst>
        </p:cNvPr>
        <p:cNvGrpSpPr/>
        <p:nvPr/>
      </p:nvGrpSpPr>
      <p:grpSpPr>
        <a:xfrm>
          <a:off x="0" y="0"/>
          <a:ext cx="0" cy="0"/>
          <a:chOff x="0" y="0"/>
          <a:chExt cx="0" cy="0"/>
        </a:xfrm>
      </p:grpSpPr>
      <p:grpSp>
        <p:nvGrpSpPr>
          <p:cNvPr id="87" name="组合 86">
            <a:extLst>
              <a:ext uri="{FF2B5EF4-FFF2-40B4-BE49-F238E27FC236}">
                <a16:creationId xmlns:a16="http://schemas.microsoft.com/office/drawing/2014/main" id="{4A83418D-791E-1331-06F8-FDE582A259EB}"/>
              </a:ext>
            </a:extLst>
          </p:cNvPr>
          <p:cNvGrpSpPr/>
          <p:nvPr/>
        </p:nvGrpSpPr>
        <p:grpSpPr>
          <a:xfrm rot="3832896">
            <a:off x="6809201" y="2269810"/>
            <a:ext cx="8420586" cy="3635286"/>
            <a:chOff x="999980" y="1396387"/>
            <a:chExt cx="9858230" cy="4367529"/>
          </a:xfrm>
        </p:grpSpPr>
        <p:sp>
          <p:nvSpPr>
            <p:cNvPr id="89" name="矩形: 圆角 88">
              <a:extLst>
                <a:ext uri="{FF2B5EF4-FFF2-40B4-BE49-F238E27FC236}">
                  <a16:creationId xmlns:a16="http://schemas.microsoft.com/office/drawing/2014/main" id="{7887EB8E-6612-0D64-F598-A1A2EC5A06CD}"/>
                </a:ext>
              </a:extLst>
            </p:cNvPr>
            <p:cNvSpPr/>
            <p:nvPr/>
          </p:nvSpPr>
          <p:spPr>
            <a:xfrm rot="20321203">
              <a:off x="999980" y="1396387"/>
              <a:ext cx="8252332" cy="3770386"/>
            </a:xfrm>
            <a:prstGeom prst="roundRect">
              <a:avLst>
                <a:gd name="adj" fmla="val 50000"/>
              </a:avLst>
            </a:prstGeom>
            <a:solidFill>
              <a:schemeClr val="accent5">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圆角 90">
              <a:extLst>
                <a:ext uri="{FF2B5EF4-FFF2-40B4-BE49-F238E27FC236}">
                  <a16:creationId xmlns:a16="http://schemas.microsoft.com/office/drawing/2014/main" id="{B0CD38CB-23F9-BD03-9B9D-7FF14E83CCF6}"/>
                </a:ext>
              </a:extLst>
            </p:cNvPr>
            <p:cNvSpPr/>
            <p:nvPr/>
          </p:nvSpPr>
          <p:spPr>
            <a:xfrm rot="20321203">
              <a:off x="2605878" y="1993530"/>
              <a:ext cx="8252332" cy="3770386"/>
            </a:xfrm>
            <a:prstGeom prst="roundRect">
              <a:avLst>
                <a:gd name="adj" fmla="val 50000"/>
              </a:avLst>
            </a:prstGeom>
            <a:solidFill>
              <a:schemeClr val="accent6">
                <a:lumMod val="20000"/>
                <a:lumOff val="8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5" name="矩形 74">
            <a:extLst>
              <a:ext uri="{FF2B5EF4-FFF2-40B4-BE49-F238E27FC236}">
                <a16:creationId xmlns:a16="http://schemas.microsoft.com/office/drawing/2014/main" id="{40D00D70-679B-4DCE-4649-0AA37014675A}"/>
              </a:ext>
            </a:extLst>
          </p:cNvPr>
          <p:cNvSpPr/>
          <p:nvPr/>
        </p:nvSpPr>
        <p:spPr>
          <a:xfrm>
            <a:off x="0" y="4087454"/>
            <a:ext cx="4899558" cy="2770546"/>
          </a:xfrm>
          <a:prstGeom prst="rect">
            <a:avLst/>
          </a:prstGeom>
          <a:solidFill>
            <a:srgbClr val="D9E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文本框 124">
            <a:extLst>
              <a:ext uri="{FF2B5EF4-FFF2-40B4-BE49-F238E27FC236}">
                <a16:creationId xmlns:a16="http://schemas.microsoft.com/office/drawing/2014/main" id="{AA80FB91-C319-D935-CFCA-1880E623945B}"/>
              </a:ext>
            </a:extLst>
          </p:cNvPr>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2A656554-4E73-24C6-A0F6-B60EB96A7D26}"/>
              </a:ext>
            </a:extLst>
          </p:cNvPr>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a:extLst>
              <a:ext uri="{FF2B5EF4-FFF2-40B4-BE49-F238E27FC236}">
                <a16:creationId xmlns:a16="http://schemas.microsoft.com/office/drawing/2014/main" id="{42ABD409-D972-9C61-08A2-7B9AE1D0CADF}"/>
              </a:ext>
            </a:extLst>
          </p:cNvPr>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a:extLst>
              <a:ext uri="{FF2B5EF4-FFF2-40B4-BE49-F238E27FC236}">
                <a16:creationId xmlns:a16="http://schemas.microsoft.com/office/drawing/2014/main" id="{0DA003F5-52E1-7AC3-1EBB-53BE4345D464}"/>
              </a:ext>
            </a:extLst>
          </p:cNvPr>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698E2ED1-E2DA-DA96-39E4-E514725B9CA6}"/>
              </a:ext>
            </a:extLst>
          </p:cNvPr>
          <p:cNvGrpSpPr/>
          <p:nvPr/>
        </p:nvGrpSpPr>
        <p:grpSpPr>
          <a:xfrm>
            <a:off x="11788866" y="43561"/>
            <a:ext cx="94790" cy="92218"/>
            <a:chOff x="8973341" y="436357"/>
            <a:chExt cx="310635" cy="302207"/>
          </a:xfrm>
        </p:grpSpPr>
        <p:sp>
          <p:nvSpPr>
            <p:cNvPr id="76" name="矩形 75">
              <a:extLst>
                <a:ext uri="{FF2B5EF4-FFF2-40B4-BE49-F238E27FC236}">
                  <a16:creationId xmlns:a16="http://schemas.microsoft.com/office/drawing/2014/main" id="{CFCAB8D0-EB87-3DD4-C2E0-97BA7F699BCB}"/>
                </a:ext>
              </a:extLst>
            </p:cNvPr>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6FC5F61B-9CE9-AC40-0765-F17848A0798B}"/>
                </a:ext>
              </a:extLst>
            </p:cNvPr>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a:extLst>
              <a:ext uri="{FF2B5EF4-FFF2-40B4-BE49-F238E27FC236}">
                <a16:creationId xmlns:a16="http://schemas.microsoft.com/office/drawing/2014/main" id="{4BFB3C98-4C38-E720-ABB3-39898D0C9323}"/>
              </a:ext>
            </a:extLst>
          </p:cNvPr>
          <p:cNvGrpSpPr/>
          <p:nvPr/>
        </p:nvGrpSpPr>
        <p:grpSpPr>
          <a:xfrm rot="2700000">
            <a:off x="11971785" y="36172"/>
            <a:ext cx="73525" cy="108572"/>
            <a:chOff x="11020883" y="20571"/>
            <a:chExt cx="82233" cy="108572"/>
          </a:xfrm>
        </p:grpSpPr>
        <p:cxnSp>
          <p:nvCxnSpPr>
            <p:cNvPr id="80" name="直接连接符 79">
              <a:extLst>
                <a:ext uri="{FF2B5EF4-FFF2-40B4-BE49-F238E27FC236}">
                  <a16:creationId xmlns:a16="http://schemas.microsoft.com/office/drawing/2014/main" id="{D5042BFC-E9B1-F97E-4A75-1DD0E6753E5C}"/>
                </a:ext>
              </a:extLst>
            </p:cNvPr>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D09B1BBE-9CD1-6B49-4053-C35F84669A18}"/>
                </a:ext>
              </a:extLst>
            </p:cNvPr>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a:extLst>
              <a:ext uri="{FF2B5EF4-FFF2-40B4-BE49-F238E27FC236}">
                <a16:creationId xmlns:a16="http://schemas.microsoft.com/office/drawing/2014/main" id="{1B410F2A-7088-8F6A-6952-E5DEB02EC9F9}"/>
              </a:ext>
            </a:extLst>
          </p:cNvPr>
          <p:cNvSpPr txBox="1"/>
          <p:nvPr/>
        </p:nvSpPr>
        <p:spPr>
          <a:xfrm rot="16200000">
            <a:off x="10003083" y="4479304"/>
            <a:ext cx="3392715" cy="229870"/>
          </a:xfrm>
          <a:prstGeom prst="rect">
            <a:avLst/>
          </a:prstGeom>
          <a:noFill/>
        </p:spPr>
        <p:txBody>
          <a:bodyPr wrap="square" rtlCol="0">
            <a:spAutoFit/>
          </a:bodyPr>
          <a:lstStyle/>
          <a:p>
            <a:pPr algn="dist"/>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2" name="矩形 1">
            <a:extLst>
              <a:ext uri="{FF2B5EF4-FFF2-40B4-BE49-F238E27FC236}">
                <a16:creationId xmlns:a16="http://schemas.microsoft.com/office/drawing/2014/main" id="{5EB5FD2A-CFFC-2E55-9022-DB0E438D0DF5}"/>
              </a:ext>
            </a:extLst>
          </p:cNvPr>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73" name="图片 72" descr="80701710252842_.pic">
            <a:extLst>
              <a:ext uri="{FF2B5EF4-FFF2-40B4-BE49-F238E27FC236}">
                <a16:creationId xmlns:a16="http://schemas.microsoft.com/office/drawing/2014/main" id="{567182D9-56C5-B02E-D612-E67F858AA4CF}"/>
              </a:ext>
            </a:extLst>
          </p:cNvPr>
          <p:cNvPicPr>
            <a:picLocks noChangeAspect="1"/>
          </p:cNvPicPr>
          <p:nvPr/>
        </p:nvPicPr>
        <p:blipFill>
          <a:blip r:embed="rId3"/>
          <a:stretch>
            <a:fillRect/>
          </a:stretch>
        </p:blipFill>
        <p:spPr>
          <a:xfrm>
            <a:off x="10541000" y="359410"/>
            <a:ext cx="1431290" cy="586740"/>
          </a:xfrm>
          <a:prstGeom prst="rect">
            <a:avLst/>
          </a:prstGeom>
        </p:spPr>
      </p:pic>
      <p:sp>
        <p:nvSpPr>
          <p:cNvPr id="121" name="文本框 120">
            <a:extLst>
              <a:ext uri="{FF2B5EF4-FFF2-40B4-BE49-F238E27FC236}">
                <a16:creationId xmlns:a16="http://schemas.microsoft.com/office/drawing/2014/main" id="{FBF33799-AE45-4F69-4465-1611D58DA39D}"/>
              </a:ext>
            </a:extLst>
          </p:cNvPr>
          <p:cNvSpPr txBox="1"/>
          <p:nvPr>
            <p:custDataLst>
              <p:tags r:id="rId1"/>
            </p:custDataLst>
          </p:nvPr>
        </p:nvSpPr>
        <p:spPr>
          <a:xfrm>
            <a:off x="520733" y="702476"/>
            <a:ext cx="6399611" cy="707886"/>
          </a:xfrm>
          <a:prstGeom prst="rect">
            <a:avLst/>
          </a:prstGeom>
          <a:noFill/>
        </p:spPr>
        <p:txBody>
          <a:bodyPr wrap="square" rtlCol="0">
            <a:spAutoFit/>
          </a:bodyPr>
          <a:lstStyle/>
          <a:p>
            <a:r>
              <a:rPr lang="en-US" altLang="zh-CN"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Project Presentation</a:t>
            </a:r>
            <a:endPar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图形用户界面&#10;&#10;低可信度描述已自动生成">
            <a:extLst>
              <a:ext uri="{FF2B5EF4-FFF2-40B4-BE49-F238E27FC236}">
                <a16:creationId xmlns:a16="http://schemas.microsoft.com/office/drawing/2014/main" id="{3486A667-2F0C-EC4E-C5AE-FF20E075A4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4449" y="1522795"/>
            <a:ext cx="5627859" cy="4860803"/>
          </a:xfrm>
          <a:prstGeom prst="rect">
            <a:avLst/>
          </a:prstGeom>
        </p:spPr>
      </p:pic>
    </p:spTree>
    <p:extLst>
      <p:ext uri="{BB962C8B-B14F-4D97-AF65-F5344CB8AC3E}">
        <p14:creationId xmlns:p14="http://schemas.microsoft.com/office/powerpoint/2010/main" val="408643766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组合 86"/>
          <p:cNvGrpSpPr/>
          <p:nvPr/>
        </p:nvGrpSpPr>
        <p:grpSpPr>
          <a:xfrm rot="3832896">
            <a:off x="6809201" y="2269810"/>
            <a:ext cx="8420586" cy="3635286"/>
            <a:chOff x="999980" y="1396387"/>
            <a:chExt cx="9858230" cy="4367529"/>
          </a:xfrm>
        </p:grpSpPr>
        <p:sp>
          <p:nvSpPr>
            <p:cNvPr id="89" name="矩形: 圆角 88"/>
            <p:cNvSpPr/>
            <p:nvPr/>
          </p:nvSpPr>
          <p:spPr>
            <a:xfrm rot="20321203">
              <a:off x="999980" y="1396387"/>
              <a:ext cx="8252332" cy="3770386"/>
            </a:xfrm>
            <a:prstGeom prst="roundRect">
              <a:avLst>
                <a:gd name="adj" fmla="val 50000"/>
              </a:avLst>
            </a:prstGeom>
            <a:solidFill>
              <a:schemeClr val="accent5">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圆角 90"/>
            <p:cNvSpPr/>
            <p:nvPr/>
          </p:nvSpPr>
          <p:spPr>
            <a:xfrm rot="20321203">
              <a:off x="2605878" y="1993530"/>
              <a:ext cx="8252332" cy="3770386"/>
            </a:xfrm>
            <a:prstGeom prst="roundRect">
              <a:avLst>
                <a:gd name="adj" fmla="val 50000"/>
              </a:avLst>
            </a:prstGeom>
            <a:solidFill>
              <a:schemeClr val="accent6">
                <a:lumMod val="20000"/>
                <a:lumOff val="8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5" name="矩形 74"/>
          <p:cNvSpPr/>
          <p:nvPr/>
        </p:nvSpPr>
        <p:spPr>
          <a:xfrm>
            <a:off x="0" y="4087454"/>
            <a:ext cx="4899558" cy="2770546"/>
          </a:xfrm>
          <a:prstGeom prst="rect">
            <a:avLst/>
          </a:prstGeom>
          <a:solidFill>
            <a:srgbClr val="D9E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文本框 124"/>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4" name="矩形 3"/>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p:cNvGrpSpPr/>
          <p:nvPr/>
        </p:nvGrpSpPr>
        <p:grpSpPr>
          <a:xfrm>
            <a:off x="11788866" y="43561"/>
            <a:ext cx="94790" cy="92218"/>
            <a:chOff x="8973341" y="436357"/>
            <a:chExt cx="310635" cy="302207"/>
          </a:xfrm>
        </p:grpSpPr>
        <p:sp>
          <p:nvSpPr>
            <p:cNvPr id="76" name="矩形 75"/>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rot="2700000">
            <a:off x="11971785" y="36172"/>
            <a:ext cx="73525" cy="108572"/>
            <a:chOff x="11020883" y="20571"/>
            <a:chExt cx="82233" cy="108572"/>
          </a:xfrm>
        </p:grpSpPr>
        <p:cxnSp>
          <p:nvCxnSpPr>
            <p:cNvPr id="80" name="直接连接符 79"/>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rot="16200000">
            <a:off x="10003083" y="4479304"/>
            <a:ext cx="3392715" cy="229870"/>
          </a:xfrm>
          <a:prstGeom prst="rect">
            <a:avLst/>
          </a:prstGeom>
          <a:noFill/>
        </p:spPr>
        <p:txBody>
          <a:bodyPr wrap="square" rtlCol="0">
            <a:spAutoFit/>
          </a:bodyPr>
          <a:lstStyle/>
          <a:p>
            <a:pPr algn="dist"/>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2" name="矩形 1"/>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73" name="图片 72" descr="80701710252842_.pic"/>
          <p:cNvPicPr>
            <a:picLocks noChangeAspect="1"/>
          </p:cNvPicPr>
          <p:nvPr/>
        </p:nvPicPr>
        <p:blipFill>
          <a:blip r:embed="rId3"/>
          <a:stretch>
            <a:fillRect/>
          </a:stretch>
        </p:blipFill>
        <p:spPr>
          <a:xfrm>
            <a:off x="10541000" y="359410"/>
            <a:ext cx="1431290" cy="586740"/>
          </a:xfrm>
          <a:prstGeom prst="rect">
            <a:avLst/>
          </a:prstGeom>
        </p:spPr>
      </p:pic>
      <p:sp>
        <p:nvSpPr>
          <p:cNvPr id="121" name="文本框 120"/>
          <p:cNvSpPr txBox="1"/>
          <p:nvPr>
            <p:custDataLst>
              <p:tags r:id="rId1"/>
            </p:custDataLst>
          </p:nvPr>
        </p:nvSpPr>
        <p:spPr>
          <a:xfrm>
            <a:off x="520734" y="702476"/>
            <a:ext cx="4897268" cy="1322070"/>
          </a:xfrm>
          <a:prstGeom prst="rect">
            <a:avLst/>
          </a:prstGeom>
          <a:noFill/>
        </p:spPr>
        <p:txBody>
          <a:bodyPr wrap="square" rtlCol="0">
            <a:spAutoFit/>
          </a:bodyPr>
          <a:lstStyle/>
          <a:p>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Enter</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chemeClr val="accent6">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title</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content</a:t>
            </a:r>
          </a:p>
          <a:p>
            <a:endPar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 name="图片 6">
            <a:extLst>
              <a:ext uri="{FF2B5EF4-FFF2-40B4-BE49-F238E27FC236}">
                <a16:creationId xmlns:a16="http://schemas.microsoft.com/office/drawing/2014/main" id="{EEA7AEA8-1FF0-E243-D83A-C7B0BC58C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900878"/>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CD5CE-6A37-5206-B98E-09C66AA72DC6}"/>
            </a:ext>
          </a:extLst>
        </p:cNvPr>
        <p:cNvGrpSpPr/>
        <p:nvPr/>
      </p:nvGrpSpPr>
      <p:grpSpPr>
        <a:xfrm>
          <a:off x="0" y="0"/>
          <a:ext cx="0" cy="0"/>
          <a:chOff x="0" y="0"/>
          <a:chExt cx="0" cy="0"/>
        </a:xfrm>
      </p:grpSpPr>
      <p:grpSp>
        <p:nvGrpSpPr>
          <p:cNvPr id="87" name="组合 86">
            <a:extLst>
              <a:ext uri="{FF2B5EF4-FFF2-40B4-BE49-F238E27FC236}">
                <a16:creationId xmlns:a16="http://schemas.microsoft.com/office/drawing/2014/main" id="{22A320A8-37F8-5040-56F7-505CA32979AC}"/>
              </a:ext>
            </a:extLst>
          </p:cNvPr>
          <p:cNvGrpSpPr/>
          <p:nvPr/>
        </p:nvGrpSpPr>
        <p:grpSpPr>
          <a:xfrm rot="3832896">
            <a:off x="6809201" y="2269810"/>
            <a:ext cx="8420586" cy="3635286"/>
            <a:chOff x="999980" y="1396387"/>
            <a:chExt cx="9858230" cy="4367529"/>
          </a:xfrm>
        </p:grpSpPr>
        <p:sp>
          <p:nvSpPr>
            <p:cNvPr id="89" name="矩形: 圆角 88">
              <a:extLst>
                <a:ext uri="{FF2B5EF4-FFF2-40B4-BE49-F238E27FC236}">
                  <a16:creationId xmlns:a16="http://schemas.microsoft.com/office/drawing/2014/main" id="{D6C86C7D-8FD5-8995-595E-B4776DE37350}"/>
                </a:ext>
              </a:extLst>
            </p:cNvPr>
            <p:cNvSpPr/>
            <p:nvPr/>
          </p:nvSpPr>
          <p:spPr>
            <a:xfrm rot="20321203">
              <a:off x="999980" y="1396387"/>
              <a:ext cx="8252332" cy="3770386"/>
            </a:xfrm>
            <a:prstGeom prst="roundRect">
              <a:avLst>
                <a:gd name="adj" fmla="val 50000"/>
              </a:avLst>
            </a:prstGeom>
            <a:solidFill>
              <a:schemeClr val="accent5">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圆角 90">
              <a:extLst>
                <a:ext uri="{FF2B5EF4-FFF2-40B4-BE49-F238E27FC236}">
                  <a16:creationId xmlns:a16="http://schemas.microsoft.com/office/drawing/2014/main" id="{3D5B03FC-FF24-5916-F477-EF0478A1FA43}"/>
                </a:ext>
              </a:extLst>
            </p:cNvPr>
            <p:cNvSpPr/>
            <p:nvPr/>
          </p:nvSpPr>
          <p:spPr>
            <a:xfrm rot="20321203">
              <a:off x="2605878" y="1993530"/>
              <a:ext cx="8252332" cy="3770386"/>
            </a:xfrm>
            <a:prstGeom prst="roundRect">
              <a:avLst>
                <a:gd name="adj" fmla="val 50000"/>
              </a:avLst>
            </a:prstGeom>
            <a:solidFill>
              <a:schemeClr val="accent6">
                <a:lumMod val="20000"/>
                <a:lumOff val="8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5" name="矩形 74">
            <a:extLst>
              <a:ext uri="{FF2B5EF4-FFF2-40B4-BE49-F238E27FC236}">
                <a16:creationId xmlns:a16="http://schemas.microsoft.com/office/drawing/2014/main" id="{AC7B7411-C3BA-78E1-280D-705CBEF54C14}"/>
              </a:ext>
            </a:extLst>
          </p:cNvPr>
          <p:cNvSpPr/>
          <p:nvPr/>
        </p:nvSpPr>
        <p:spPr>
          <a:xfrm>
            <a:off x="0" y="4087454"/>
            <a:ext cx="4899558" cy="2770546"/>
          </a:xfrm>
          <a:prstGeom prst="rect">
            <a:avLst/>
          </a:prstGeom>
          <a:solidFill>
            <a:srgbClr val="D9E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文本框 124">
            <a:extLst>
              <a:ext uri="{FF2B5EF4-FFF2-40B4-BE49-F238E27FC236}">
                <a16:creationId xmlns:a16="http://schemas.microsoft.com/office/drawing/2014/main" id="{D1930E80-7AFC-7391-9255-1BE6EAFD003A}"/>
              </a:ext>
            </a:extLst>
          </p:cNvPr>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D12604C-55A0-762E-9D65-2364E6A84CD0}"/>
              </a:ext>
            </a:extLst>
          </p:cNvPr>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a:extLst>
              <a:ext uri="{FF2B5EF4-FFF2-40B4-BE49-F238E27FC236}">
                <a16:creationId xmlns:a16="http://schemas.microsoft.com/office/drawing/2014/main" id="{5A1ED93A-C537-6D5D-636D-7B958ABEF075}"/>
              </a:ext>
            </a:extLst>
          </p:cNvPr>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a:extLst>
              <a:ext uri="{FF2B5EF4-FFF2-40B4-BE49-F238E27FC236}">
                <a16:creationId xmlns:a16="http://schemas.microsoft.com/office/drawing/2014/main" id="{75B0F696-A6BF-5217-C5F9-05B76B12403A}"/>
              </a:ext>
            </a:extLst>
          </p:cNvPr>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8BE9F227-A224-4EE7-172F-AC2AA258345F}"/>
              </a:ext>
            </a:extLst>
          </p:cNvPr>
          <p:cNvGrpSpPr/>
          <p:nvPr/>
        </p:nvGrpSpPr>
        <p:grpSpPr>
          <a:xfrm>
            <a:off x="11788866" y="43561"/>
            <a:ext cx="94790" cy="92218"/>
            <a:chOff x="8973341" y="436357"/>
            <a:chExt cx="310635" cy="302207"/>
          </a:xfrm>
        </p:grpSpPr>
        <p:sp>
          <p:nvSpPr>
            <p:cNvPr id="76" name="矩形 75">
              <a:extLst>
                <a:ext uri="{FF2B5EF4-FFF2-40B4-BE49-F238E27FC236}">
                  <a16:creationId xmlns:a16="http://schemas.microsoft.com/office/drawing/2014/main" id="{BA846C28-F104-5E2F-E12A-F085CD0BA745}"/>
                </a:ext>
              </a:extLst>
            </p:cNvPr>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BBB1AFA8-7EA9-52FB-5814-17A514E5CCA0}"/>
                </a:ext>
              </a:extLst>
            </p:cNvPr>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a:extLst>
              <a:ext uri="{FF2B5EF4-FFF2-40B4-BE49-F238E27FC236}">
                <a16:creationId xmlns:a16="http://schemas.microsoft.com/office/drawing/2014/main" id="{5E59AC17-4313-FF27-21B9-3F9FC9A2FB61}"/>
              </a:ext>
            </a:extLst>
          </p:cNvPr>
          <p:cNvGrpSpPr/>
          <p:nvPr/>
        </p:nvGrpSpPr>
        <p:grpSpPr>
          <a:xfrm rot="2700000">
            <a:off x="11971785" y="36172"/>
            <a:ext cx="73525" cy="108572"/>
            <a:chOff x="11020883" y="20571"/>
            <a:chExt cx="82233" cy="108572"/>
          </a:xfrm>
        </p:grpSpPr>
        <p:cxnSp>
          <p:nvCxnSpPr>
            <p:cNvPr id="80" name="直接连接符 79">
              <a:extLst>
                <a:ext uri="{FF2B5EF4-FFF2-40B4-BE49-F238E27FC236}">
                  <a16:creationId xmlns:a16="http://schemas.microsoft.com/office/drawing/2014/main" id="{9917F245-F8A1-5683-BDCD-2D0100183675}"/>
                </a:ext>
              </a:extLst>
            </p:cNvPr>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245F00CA-658F-1670-60A6-F478D60797C2}"/>
                </a:ext>
              </a:extLst>
            </p:cNvPr>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a:extLst>
              <a:ext uri="{FF2B5EF4-FFF2-40B4-BE49-F238E27FC236}">
                <a16:creationId xmlns:a16="http://schemas.microsoft.com/office/drawing/2014/main" id="{74A7F229-EDAE-8010-04BE-167379A88828}"/>
              </a:ext>
            </a:extLst>
          </p:cNvPr>
          <p:cNvSpPr txBox="1"/>
          <p:nvPr/>
        </p:nvSpPr>
        <p:spPr>
          <a:xfrm rot="16200000">
            <a:off x="10003083" y="4479304"/>
            <a:ext cx="3392715" cy="229870"/>
          </a:xfrm>
          <a:prstGeom prst="rect">
            <a:avLst/>
          </a:prstGeom>
          <a:noFill/>
        </p:spPr>
        <p:txBody>
          <a:bodyPr wrap="square" rtlCol="0">
            <a:spAutoFit/>
          </a:bodyPr>
          <a:lstStyle/>
          <a:p>
            <a:pPr algn="dist"/>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2" name="矩形 1">
            <a:extLst>
              <a:ext uri="{FF2B5EF4-FFF2-40B4-BE49-F238E27FC236}">
                <a16:creationId xmlns:a16="http://schemas.microsoft.com/office/drawing/2014/main" id="{18000093-F3DA-513E-4830-2E5F07B5F2E3}"/>
              </a:ext>
            </a:extLst>
          </p:cNvPr>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73" name="图片 72" descr="80701710252842_.pic">
            <a:extLst>
              <a:ext uri="{FF2B5EF4-FFF2-40B4-BE49-F238E27FC236}">
                <a16:creationId xmlns:a16="http://schemas.microsoft.com/office/drawing/2014/main" id="{7C08412E-F134-F28B-9E98-E8DC6B0370BE}"/>
              </a:ext>
            </a:extLst>
          </p:cNvPr>
          <p:cNvPicPr>
            <a:picLocks noChangeAspect="1"/>
          </p:cNvPicPr>
          <p:nvPr/>
        </p:nvPicPr>
        <p:blipFill>
          <a:blip r:embed="rId3"/>
          <a:stretch>
            <a:fillRect/>
          </a:stretch>
        </p:blipFill>
        <p:spPr>
          <a:xfrm>
            <a:off x="10541000" y="359410"/>
            <a:ext cx="1431290" cy="586740"/>
          </a:xfrm>
          <a:prstGeom prst="rect">
            <a:avLst/>
          </a:prstGeom>
        </p:spPr>
      </p:pic>
      <p:sp>
        <p:nvSpPr>
          <p:cNvPr id="121" name="文本框 120">
            <a:extLst>
              <a:ext uri="{FF2B5EF4-FFF2-40B4-BE49-F238E27FC236}">
                <a16:creationId xmlns:a16="http://schemas.microsoft.com/office/drawing/2014/main" id="{ECE26815-4ED5-EEDA-215B-77DB49B6872A}"/>
              </a:ext>
            </a:extLst>
          </p:cNvPr>
          <p:cNvSpPr txBox="1"/>
          <p:nvPr>
            <p:custDataLst>
              <p:tags r:id="rId1"/>
            </p:custDataLst>
          </p:nvPr>
        </p:nvSpPr>
        <p:spPr>
          <a:xfrm>
            <a:off x="520734" y="702476"/>
            <a:ext cx="4897268" cy="1322070"/>
          </a:xfrm>
          <a:prstGeom prst="rect">
            <a:avLst/>
          </a:prstGeom>
          <a:noFill/>
        </p:spPr>
        <p:txBody>
          <a:bodyPr wrap="square" rtlCol="0">
            <a:spAutoFit/>
          </a:bodyPr>
          <a:lstStyle/>
          <a:p>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Enter</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chemeClr val="accent6">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title</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content</a:t>
            </a:r>
          </a:p>
          <a:p>
            <a:endPar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a:extLst>
              <a:ext uri="{FF2B5EF4-FFF2-40B4-BE49-F238E27FC236}">
                <a16:creationId xmlns:a16="http://schemas.microsoft.com/office/drawing/2014/main" id="{99E476F7-4622-4E1E-A8BC-4973438E6C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7" y="0"/>
            <a:ext cx="12116246" cy="6858000"/>
          </a:xfrm>
          <a:prstGeom prst="rect">
            <a:avLst/>
          </a:prstGeom>
        </p:spPr>
      </p:pic>
    </p:spTree>
    <p:extLst>
      <p:ext uri="{BB962C8B-B14F-4D97-AF65-F5344CB8AC3E}">
        <p14:creationId xmlns:p14="http://schemas.microsoft.com/office/powerpoint/2010/main" val="1084438821"/>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C2A996-6F71-CB53-315C-71E6DD0E205C}"/>
            </a:ext>
          </a:extLst>
        </p:cNvPr>
        <p:cNvGrpSpPr/>
        <p:nvPr/>
      </p:nvGrpSpPr>
      <p:grpSpPr>
        <a:xfrm>
          <a:off x="0" y="0"/>
          <a:ext cx="0" cy="0"/>
          <a:chOff x="0" y="0"/>
          <a:chExt cx="0" cy="0"/>
        </a:xfrm>
      </p:grpSpPr>
      <p:grpSp>
        <p:nvGrpSpPr>
          <p:cNvPr id="87" name="组合 86">
            <a:extLst>
              <a:ext uri="{FF2B5EF4-FFF2-40B4-BE49-F238E27FC236}">
                <a16:creationId xmlns:a16="http://schemas.microsoft.com/office/drawing/2014/main" id="{5C0A2FAB-A07A-6CF7-B6A7-79EB51543D9D}"/>
              </a:ext>
            </a:extLst>
          </p:cNvPr>
          <p:cNvGrpSpPr/>
          <p:nvPr/>
        </p:nvGrpSpPr>
        <p:grpSpPr>
          <a:xfrm rot="3832896">
            <a:off x="6809201" y="2269810"/>
            <a:ext cx="8420586" cy="3635286"/>
            <a:chOff x="999980" y="1396387"/>
            <a:chExt cx="9858230" cy="4367529"/>
          </a:xfrm>
        </p:grpSpPr>
        <p:sp>
          <p:nvSpPr>
            <p:cNvPr id="89" name="矩形: 圆角 88">
              <a:extLst>
                <a:ext uri="{FF2B5EF4-FFF2-40B4-BE49-F238E27FC236}">
                  <a16:creationId xmlns:a16="http://schemas.microsoft.com/office/drawing/2014/main" id="{4E1BF614-79FB-BBD6-0C49-3ADB666B7680}"/>
                </a:ext>
              </a:extLst>
            </p:cNvPr>
            <p:cNvSpPr/>
            <p:nvPr/>
          </p:nvSpPr>
          <p:spPr>
            <a:xfrm rot="20321203">
              <a:off x="999980" y="1396387"/>
              <a:ext cx="8252332" cy="3770386"/>
            </a:xfrm>
            <a:prstGeom prst="roundRect">
              <a:avLst>
                <a:gd name="adj" fmla="val 50000"/>
              </a:avLst>
            </a:prstGeom>
            <a:solidFill>
              <a:schemeClr val="accent5">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圆角 90">
              <a:extLst>
                <a:ext uri="{FF2B5EF4-FFF2-40B4-BE49-F238E27FC236}">
                  <a16:creationId xmlns:a16="http://schemas.microsoft.com/office/drawing/2014/main" id="{3DD47254-8433-5986-01C0-7123BE9172FD}"/>
                </a:ext>
              </a:extLst>
            </p:cNvPr>
            <p:cNvSpPr/>
            <p:nvPr/>
          </p:nvSpPr>
          <p:spPr>
            <a:xfrm rot="20321203">
              <a:off x="2605878" y="1993530"/>
              <a:ext cx="8252332" cy="3770386"/>
            </a:xfrm>
            <a:prstGeom prst="roundRect">
              <a:avLst>
                <a:gd name="adj" fmla="val 50000"/>
              </a:avLst>
            </a:prstGeom>
            <a:solidFill>
              <a:schemeClr val="accent6">
                <a:lumMod val="20000"/>
                <a:lumOff val="8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5" name="矩形 74">
            <a:extLst>
              <a:ext uri="{FF2B5EF4-FFF2-40B4-BE49-F238E27FC236}">
                <a16:creationId xmlns:a16="http://schemas.microsoft.com/office/drawing/2014/main" id="{BC582535-D6D9-CE72-009D-ED6C19496D93}"/>
              </a:ext>
            </a:extLst>
          </p:cNvPr>
          <p:cNvSpPr/>
          <p:nvPr/>
        </p:nvSpPr>
        <p:spPr>
          <a:xfrm>
            <a:off x="0" y="4087454"/>
            <a:ext cx="4899558" cy="2770546"/>
          </a:xfrm>
          <a:prstGeom prst="rect">
            <a:avLst/>
          </a:prstGeom>
          <a:solidFill>
            <a:srgbClr val="D9E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文本框 124">
            <a:extLst>
              <a:ext uri="{FF2B5EF4-FFF2-40B4-BE49-F238E27FC236}">
                <a16:creationId xmlns:a16="http://schemas.microsoft.com/office/drawing/2014/main" id="{D29CF471-6C67-CD3A-11C8-A31B9BA4B1AD}"/>
              </a:ext>
            </a:extLst>
          </p:cNvPr>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CC27A197-325D-A9FC-F73C-6DD29833059E}"/>
              </a:ext>
            </a:extLst>
          </p:cNvPr>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a:extLst>
              <a:ext uri="{FF2B5EF4-FFF2-40B4-BE49-F238E27FC236}">
                <a16:creationId xmlns:a16="http://schemas.microsoft.com/office/drawing/2014/main" id="{0A5A2243-18C7-B536-2AC3-CA0AC18463EB}"/>
              </a:ext>
            </a:extLst>
          </p:cNvPr>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a:extLst>
              <a:ext uri="{FF2B5EF4-FFF2-40B4-BE49-F238E27FC236}">
                <a16:creationId xmlns:a16="http://schemas.microsoft.com/office/drawing/2014/main" id="{A624974E-6375-59AE-26EE-38A8E4464D77}"/>
              </a:ext>
            </a:extLst>
          </p:cNvPr>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6871ED30-C1FB-A2C8-D0BA-EEEBF8F85119}"/>
              </a:ext>
            </a:extLst>
          </p:cNvPr>
          <p:cNvGrpSpPr/>
          <p:nvPr/>
        </p:nvGrpSpPr>
        <p:grpSpPr>
          <a:xfrm>
            <a:off x="11788866" y="43561"/>
            <a:ext cx="94790" cy="92218"/>
            <a:chOff x="8973341" y="436357"/>
            <a:chExt cx="310635" cy="302207"/>
          </a:xfrm>
        </p:grpSpPr>
        <p:sp>
          <p:nvSpPr>
            <p:cNvPr id="76" name="矩形 75">
              <a:extLst>
                <a:ext uri="{FF2B5EF4-FFF2-40B4-BE49-F238E27FC236}">
                  <a16:creationId xmlns:a16="http://schemas.microsoft.com/office/drawing/2014/main" id="{500A319E-2DA9-2C24-3242-360CDE4BAB8D}"/>
                </a:ext>
              </a:extLst>
            </p:cNvPr>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77A260BC-EB5D-3BF0-5C09-84B8CD0517ED}"/>
                </a:ext>
              </a:extLst>
            </p:cNvPr>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a:extLst>
              <a:ext uri="{FF2B5EF4-FFF2-40B4-BE49-F238E27FC236}">
                <a16:creationId xmlns:a16="http://schemas.microsoft.com/office/drawing/2014/main" id="{C6F62564-27E2-F82A-DBD7-054EFB452C5F}"/>
              </a:ext>
            </a:extLst>
          </p:cNvPr>
          <p:cNvGrpSpPr/>
          <p:nvPr/>
        </p:nvGrpSpPr>
        <p:grpSpPr>
          <a:xfrm rot="2700000">
            <a:off x="11971785" y="36172"/>
            <a:ext cx="73525" cy="108572"/>
            <a:chOff x="11020883" y="20571"/>
            <a:chExt cx="82233" cy="108572"/>
          </a:xfrm>
        </p:grpSpPr>
        <p:cxnSp>
          <p:nvCxnSpPr>
            <p:cNvPr id="80" name="直接连接符 79">
              <a:extLst>
                <a:ext uri="{FF2B5EF4-FFF2-40B4-BE49-F238E27FC236}">
                  <a16:creationId xmlns:a16="http://schemas.microsoft.com/office/drawing/2014/main" id="{73F5220D-4E53-F2DD-3920-305980B524DB}"/>
                </a:ext>
              </a:extLst>
            </p:cNvPr>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F946B389-EB44-3BBA-2428-3FF5959E39AA}"/>
                </a:ext>
              </a:extLst>
            </p:cNvPr>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a:extLst>
              <a:ext uri="{FF2B5EF4-FFF2-40B4-BE49-F238E27FC236}">
                <a16:creationId xmlns:a16="http://schemas.microsoft.com/office/drawing/2014/main" id="{7DD3C122-4E90-AE86-4EF9-9DA99FFB4E98}"/>
              </a:ext>
            </a:extLst>
          </p:cNvPr>
          <p:cNvSpPr txBox="1"/>
          <p:nvPr/>
        </p:nvSpPr>
        <p:spPr>
          <a:xfrm rot="16200000">
            <a:off x="10003083" y="4479304"/>
            <a:ext cx="3392715" cy="229870"/>
          </a:xfrm>
          <a:prstGeom prst="rect">
            <a:avLst/>
          </a:prstGeom>
          <a:noFill/>
        </p:spPr>
        <p:txBody>
          <a:bodyPr wrap="square" rtlCol="0">
            <a:spAutoFit/>
          </a:bodyPr>
          <a:lstStyle/>
          <a:p>
            <a:pPr algn="dist"/>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2" name="矩形 1">
            <a:extLst>
              <a:ext uri="{FF2B5EF4-FFF2-40B4-BE49-F238E27FC236}">
                <a16:creationId xmlns:a16="http://schemas.microsoft.com/office/drawing/2014/main" id="{25E4531E-C92E-418C-5849-9FDAAC823CCC}"/>
              </a:ext>
            </a:extLst>
          </p:cNvPr>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73" name="图片 72" descr="80701710252842_.pic">
            <a:extLst>
              <a:ext uri="{FF2B5EF4-FFF2-40B4-BE49-F238E27FC236}">
                <a16:creationId xmlns:a16="http://schemas.microsoft.com/office/drawing/2014/main" id="{93CB51A9-121E-0DAE-8BBD-452CA7B9B78F}"/>
              </a:ext>
            </a:extLst>
          </p:cNvPr>
          <p:cNvPicPr>
            <a:picLocks noChangeAspect="1"/>
          </p:cNvPicPr>
          <p:nvPr/>
        </p:nvPicPr>
        <p:blipFill>
          <a:blip r:embed="rId3"/>
          <a:stretch>
            <a:fillRect/>
          </a:stretch>
        </p:blipFill>
        <p:spPr>
          <a:xfrm>
            <a:off x="10541000" y="359410"/>
            <a:ext cx="1431290" cy="586740"/>
          </a:xfrm>
          <a:prstGeom prst="rect">
            <a:avLst/>
          </a:prstGeom>
        </p:spPr>
      </p:pic>
      <p:sp>
        <p:nvSpPr>
          <p:cNvPr id="121" name="文本框 120">
            <a:extLst>
              <a:ext uri="{FF2B5EF4-FFF2-40B4-BE49-F238E27FC236}">
                <a16:creationId xmlns:a16="http://schemas.microsoft.com/office/drawing/2014/main" id="{18678E7E-AAD5-83B2-B2D2-257E39FF28B8}"/>
              </a:ext>
            </a:extLst>
          </p:cNvPr>
          <p:cNvSpPr txBox="1"/>
          <p:nvPr>
            <p:custDataLst>
              <p:tags r:id="rId1"/>
            </p:custDataLst>
          </p:nvPr>
        </p:nvSpPr>
        <p:spPr>
          <a:xfrm>
            <a:off x="520734" y="702476"/>
            <a:ext cx="4897268" cy="1322070"/>
          </a:xfrm>
          <a:prstGeom prst="rect">
            <a:avLst/>
          </a:prstGeom>
          <a:noFill/>
        </p:spPr>
        <p:txBody>
          <a:bodyPr wrap="square" rtlCol="0">
            <a:spAutoFit/>
          </a:bodyPr>
          <a:lstStyle/>
          <a:p>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Enter</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chemeClr val="accent6">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title</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content</a:t>
            </a:r>
          </a:p>
          <a:p>
            <a:endPar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a:extLst>
              <a:ext uri="{FF2B5EF4-FFF2-40B4-BE49-F238E27FC236}">
                <a16:creationId xmlns:a16="http://schemas.microsoft.com/office/drawing/2014/main" id="{468B5AF1-1820-305D-B632-66E24C8D37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7" y="0"/>
            <a:ext cx="12116246" cy="6858000"/>
          </a:xfrm>
          <a:prstGeom prst="rect">
            <a:avLst/>
          </a:prstGeom>
        </p:spPr>
      </p:pic>
    </p:spTree>
    <p:extLst>
      <p:ext uri="{BB962C8B-B14F-4D97-AF65-F5344CB8AC3E}">
        <p14:creationId xmlns:p14="http://schemas.microsoft.com/office/powerpoint/2010/main" val="1201979511"/>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5F24F-D894-A7BA-AF01-3EB96729806C}"/>
            </a:ext>
          </a:extLst>
        </p:cNvPr>
        <p:cNvGrpSpPr/>
        <p:nvPr/>
      </p:nvGrpSpPr>
      <p:grpSpPr>
        <a:xfrm>
          <a:off x="0" y="0"/>
          <a:ext cx="0" cy="0"/>
          <a:chOff x="0" y="0"/>
          <a:chExt cx="0" cy="0"/>
        </a:xfrm>
      </p:grpSpPr>
      <p:grpSp>
        <p:nvGrpSpPr>
          <p:cNvPr id="87" name="组合 86">
            <a:extLst>
              <a:ext uri="{FF2B5EF4-FFF2-40B4-BE49-F238E27FC236}">
                <a16:creationId xmlns:a16="http://schemas.microsoft.com/office/drawing/2014/main" id="{5F5BE8CF-1A91-03D3-070F-FAF39CBB83DB}"/>
              </a:ext>
            </a:extLst>
          </p:cNvPr>
          <p:cNvGrpSpPr/>
          <p:nvPr/>
        </p:nvGrpSpPr>
        <p:grpSpPr>
          <a:xfrm rot="3832896">
            <a:off x="6809201" y="2269810"/>
            <a:ext cx="8420586" cy="3635286"/>
            <a:chOff x="999980" y="1396387"/>
            <a:chExt cx="9858230" cy="4367529"/>
          </a:xfrm>
        </p:grpSpPr>
        <p:sp>
          <p:nvSpPr>
            <p:cNvPr id="89" name="矩形: 圆角 88">
              <a:extLst>
                <a:ext uri="{FF2B5EF4-FFF2-40B4-BE49-F238E27FC236}">
                  <a16:creationId xmlns:a16="http://schemas.microsoft.com/office/drawing/2014/main" id="{7F9221F3-3F43-96B2-CF51-7D265FBE3A15}"/>
                </a:ext>
              </a:extLst>
            </p:cNvPr>
            <p:cNvSpPr/>
            <p:nvPr/>
          </p:nvSpPr>
          <p:spPr>
            <a:xfrm rot="20321203">
              <a:off x="999980" y="1396387"/>
              <a:ext cx="8252332" cy="3770386"/>
            </a:xfrm>
            <a:prstGeom prst="roundRect">
              <a:avLst>
                <a:gd name="adj" fmla="val 50000"/>
              </a:avLst>
            </a:prstGeom>
            <a:solidFill>
              <a:schemeClr val="accent5">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圆角 90">
              <a:extLst>
                <a:ext uri="{FF2B5EF4-FFF2-40B4-BE49-F238E27FC236}">
                  <a16:creationId xmlns:a16="http://schemas.microsoft.com/office/drawing/2014/main" id="{6B4303F1-3099-627F-B384-4A0CF26597E6}"/>
                </a:ext>
              </a:extLst>
            </p:cNvPr>
            <p:cNvSpPr/>
            <p:nvPr/>
          </p:nvSpPr>
          <p:spPr>
            <a:xfrm rot="20321203">
              <a:off x="2605878" y="1993530"/>
              <a:ext cx="8252332" cy="3770386"/>
            </a:xfrm>
            <a:prstGeom prst="roundRect">
              <a:avLst>
                <a:gd name="adj" fmla="val 50000"/>
              </a:avLst>
            </a:prstGeom>
            <a:solidFill>
              <a:schemeClr val="accent6">
                <a:lumMod val="20000"/>
                <a:lumOff val="8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75" name="矩形 74">
            <a:extLst>
              <a:ext uri="{FF2B5EF4-FFF2-40B4-BE49-F238E27FC236}">
                <a16:creationId xmlns:a16="http://schemas.microsoft.com/office/drawing/2014/main" id="{824596F1-7EAF-9B4F-BA73-742D226A33F1}"/>
              </a:ext>
            </a:extLst>
          </p:cNvPr>
          <p:cNvSpPr/>
          <p:nvPr/>
        </p:nvSpPr>
        <p:spPr>
          <a:xfrm>
            <a:off x="0" y="4087454"/>
            <a:ext cx="4899558" cy="2770546"/>
          </a:xfrm>
          <a:prstGeom prst="rect">
            <a:avLst/>
          </a:prstGeom>
          <a:solidFill>
            <a:srgbClr val="D9E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文本框 124">
            <a:extLst>
              <a:ext uri="{FF2B5EF4-FFF2-40B4-BE49-F238E27FC236}">
                <a16:creationId xmlns:a16="http://schemas.microsoft.com/office/drawing/2014/main" id="{D2032495-9169-9CE5-2F22-5DDE58905887}"/>
              </a:ext>
            </a:extLst>
          </p:cNvPr>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82EB0BE6-9E20-D0D0-0C0D-35C8DC2E9322}"/>
              </a:ext>
            </a:extLst>
          </p:cNvPr>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a:extLst>
              <a:ext uri="{FF2B5EF4-FFF2-40B4-BE49-F238E27FC236}">
                <a16:creationId xmlns:a16="http://schemas.microsoft.com/office/drawing/2014/main" id="{DC566A02-F664-9B39-1C62-B1AAA3FD8778}"/>
              </a:ext>
            </a:extLst>
          </p:cNvPr>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a:extLst>
              <a:ext uri="{FF2B5EF4-FFF2-40B4-BE49-F238E27FC236}">
                <a16:creationId xmlns:a16="http://schemas.microsoft.com/office/drawing/2014/main" id="{8C6A596F-1B50-9AF5-09FD-0F292827047B}"/>
              </a:ext>
            </a:extLst>
          </p:cNvPr>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37282B5D-20F6-14F5-AC3C-01262E30B1A6}"/>
              </a:ext>
            </a:extLst>
          </p:cNvPr>
          <p:cNvGrpSpPr/>
          <p:nvPr/>
        </p:nvGrpSpPr>
        <p:grpSpPr>
          <a:xfrm>
            <a:off x="11788866" y="43561"/>
            <a:ext cx="94790" cy="92218"/>
            <a:chOff x="8973341" y="436357"/>
            <a:chExt cx="310635" cy="302207"/>
          </a:xfrm>
        </p:grpSpPr>
        <p:sp>
          <p:nvSpPr>
            <p:cNvPr id="76" name="矩形 75">
              <a:extLst>
                <a:ext uri="{FF2B5EF4-FFF2-40B4-BE49-F238E27FC236}">
                  <a16:creationId xmlns:a16="http://schemas.microsoft.com/office/drawing/2014/main" id="{8B92D0C7-B26C-C722-B4E2-B2FE6E888528}"/>
                </a:ext>
              </a:extLst>
            </p:cNvPr>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AD769E76-0EED-EFEC-89BA-94B63E4E82C6}"/>
                </a:ext>
              </a:extLst>
            </p:cNvPr>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a:extLst>
              <a:ext uri="{FF2B5EF4-FFF2-40B4-BE49-F238E27FC236}">
                <a16:creationId xmlns:a16="http://schemas.microsoft.com/office/drawing/2014/main" id="{D0860424-D268-7F29-77A0-AC6E4C82C751}"/>
              </a:ext>
            </a:extLst>
          </p:cNvPr>
          <p:cNvGrpSpPr/>
          <p:nvPr/>
        </p:nvGrpSpPr>
        <p:grpSpPr>
          <a:xfrm rot="2700000">
            <a:off x="11971785" y="36172"/>
            <a:ext cx="73525" cy="108572"/>
            <a:chOff x="11020883" y="20571"/>
            <a:chExt cx="82233" cy="108572"/>
          </a:xfrm>
        </p:grpSpPr>
        <p:cxnSp>
          <p:nvCxnSpPr>
            <p:cNvPr id="80" name="直接连接符 79">
              <a:extLst>
                <a:ext uri="{FF2B5EF4-FFF2-40B4-BE49-F238E27FC236}">
                  <a16:creationId xmlns:a16="http://schemas.microsoft.com/office/drawing/2014/main" id="{6133F223-1326-EE1C-5F2F-29B8129DBC03}"/>
                </a:ext>
              </a:extLst>
            </p:cNvPr>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8F0D4DFF-EF69-781E-66AA-FD6E994FC86B}"/>
                </a:ext>
              </a:extLst>
            </p:cNvPr>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a:extLst>
              <a:ext uri="{FF2B5EF4-FFF2-40B4-BE49-F238E27FC236}">
                <a16:creationId xmlns:a16="http://schemas.microsoft.com/office/drawing/2014/main" id="{2A6B2F0F-DA63-E25D-E701-24A3A7BC334D}"/>
              </a:ext>
            </a:extLst>
          </p:cNvPr>
          <p:cNvSpPr txBox="1"/>
          <p:nvPr/>
        </p:nvSpPr>
        <p:spPr>
          <a:xfrm rot="16200000">
            <a:off x="10003083" y="4479304"/>
            <a:ext cx="3392715" cy="229870"/>
          </a:xfrm>
          <a:prstGeom prst="rect">
            <a:avLst/>
          </a:prstGeom>
          <a:noFill/>
        </p:spPr>
        <p:txBody>
          <a:bodyPr wrap="square" rtlCol="0">
            <a:spAutoFit/>
          </a:bodyPr>
          <a:lstStyle/>
          <a:p>
            <a:pPr algn="dist"/>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2" name="矩形 1">
            <a:extLst>
              <a:ext uri="{FF2B5EF4-FFF2-40B4-BE49-F238E27FC236}">
                <a16:creationId xmlns:a16="http://schemas.microsoft.com/office/drawing/2014/main" id="{1D884264-3AF0-43AE-9642-5744A2F6B794}"/>
              </a:ext>
            </a:extLst>
          </p:cNvPr>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73" name="图片 72" descr="80701710252842_.pic">
            <a:extLst>
              <a:ext uri="{FF2B5EF4-FFF2-40B4-BE49-F238E27FC236}">
                <a16:creationId xmlns:a16="http://schemas.microsoft.com/office/drawing/2014/main" id="{62D3E63B-B11B-615F-0CA4-ECB9EC7E55C3}"/>
              </a:ext>
            </a:extLst>
          </p:cNvPr>
          <p:cNvPicPr>
            <a:picLocks noChangeAspect="1"/>
          </p:cNvPicPr>
          <p:nvPr/>
        </p:nvPicPr>
        <p:blipFill>
          <a:blip r:embed="rId3"/>
          <a:stretch>
            <a:fillRect/>
          </a:stretch>
        </p:blipFill>
        <p:spPr>
          <a:xfrm>
            <a:off x="10541000" y="359410"/>
            <a:ext cx="1431290" cy="586740"/>
          </a:xfrm>
          <a:prstGeom prst="rect">
            <a:avLst/>
          </a:prstGeom>
        </p:spPr>
      </p:pic>
      <p:sp>
        <p:nvSpPr>
          <p:cNvPr id="121" name="文本框 120">
            <a:extLst>
              <a:ext uri="{FF2B5EF4-FFF2-40B4-BE49-F238E27FC236}">
                <a16:creationId xmlns:a16="http://schemas.microsoft.com/office/drawing/2014/main" id="{8D1BED67-A640-DEFF-B685-6DD42DD4B693}"/>
              </a:ext>
            </a:extLst>
          </p:cNvPr>
          <p:cNvSpPr txBox="1"/>
          <p:nvPr>
            <p:custDataLst>
              <p:tags r:id="rId1"/>
            </p:custDataLst>
          </p:nvPr>
        </p:nvSpPr>
        <p:spPr>
          <a:xfrm>
            <a:off x="520734" y="702476"/>
            <a:ext cx="4897268" cy="1322070"/>
          </a:xfrm>
          <a:prstGeom prst="rect">
            <a:avLst/>
          </a:prstGeom>
          <a:noFill/>
        </p:spPr>
        <p:txBody>
          <a:bodyPr wrap="square" rtlCol="0">
            <a:spAutoFit/>
          </a:bodyPr>
          <a:lstStyle/>
          <a:p>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Enter</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chemeClr val="accent6">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title</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content</a:t>
            </a:r>
          </a:p>
          <a:p>
            <a:endPar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a:extLst>
              <a:ext uri="{FF2B5EF4-FFF2-40B4-BE49-F238E27FC236}">
                <a16:creationId xmlns:a16="http://schemas.microsoft.com/office/drawing/2014/main" id="{06D00B48-6184-891C-FC08-7F66A55458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7" y="0"/>
            <a:ext cx="12116246" cy="6858000"/>
          </a:xfrm>
          <a:prstGeom prst="rect">
            <a:avLst/>
          </a:prstGeom>
        </p:spPr>
      </p:pic>
    </p:spTree>
    <p:extLst>
      <p:ext uri="{BB962C8B-B14F-4D97-AF65-F5344CB8AC3E}">
        <p14:creationId xmlns:p14="http://schemas.microsoft.com/office/powerpoint/2010/main" val="4245506723"/>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D0FC7-366C-4F45-8D25-2A610155712D}"/>
            </a:ext>
          </a:extLst>
        </p:cNvPr>
        <p:cNvGrpSpPr/>
        <p:nvPr/>
      </p:nvGrpSpPr>
      <p:grpSpPr>
        <a:xfrm>
          <a:off x="0" y="0"/>
          <a:ext cx="0" cy="0"/>
          <a:chOff x="0" y="0"/>
          <a:chExt cx="0" cy="0"/>
        </a:xfrm>
      </p:grpSpPr>
      <p:grpSp>
        <p:nvGrpSpPr>
          <p:cNvPr id="87" name="组合 86">
            <a:extLst>
              <a:ext uri="{FF2B5EF4-FFF2-40B4-BE49-F238E27FC236}">
                <a16:creationId xmlns:a16="http://schemas.microsoft.com/office/drawing/2014/main" id="{79137615-A240-979D-A3C5-C0AAF9942793}"/>
              </a:ext>
            </a:extLst>
          </p:cNvPr>
          <p:cNvGrpSpPr/>
          <p:nvPr/>
        </p:nvGrpSpPr>
        <p:grpSpPr>
          <a:xfrm rot="3832896">
            <a:off x="6809201" y="2269810"/>
            <a:ext cx="8420586" cy="3635286"/>
            <a:chOff x="999980" y="1396387"/>
            <a:chExt cx="9858230" cy="4367529"/>
          </a:xfrm>
        </p:grpSpPr>
        <p:sp>
          <p:nvSpPr>
            <p:cNvPr id="89" name="矩形: 圆角 88">
              <a:extLst>
                <a:ext uri="{FF2B5EF4-FFF2-40B4-BE49-F238E27FC236}">
                  <a16:creationId xmlns:a16="http://schemas.microsoft.com/office/drawing/2014/main" id="{7BE16F48-3E9C-F852-4B64-0D00DB6E0880}"/>
                </a:ext>
              </a:extLst>
            </p:cNvPr>
            <p:cNvSpPr/>
            <p:nvPr/>
          </p:nvSpPr>
          <p:spPr>
            <a:xfrm rot="20321203">
              <a:off x="999980" y="1396387"/>
              <a:ext cx="8252332" cy="3770386"/>
            </a:xfrm>
            <a:prstGeom prst="roundRect">
              <a:avLst>
                <a:gd name="adj" fmla="val 50000"/>
              </a:avLst>
            </a:prstGeom>
            <a:solidFill>
              <a:schemeClr val="accent5">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圆角 90">
              <a:extLst>
                <a:ext uri="{FF2B5EF4-FFF2-40B4-BE49-F238E27FC236}">
                  <a16:creationId xmlns:a16="http://schemas.microsoft.com/office/drawing/2014/main" id="{AA29ED05-D19C-FDBB-C81E-3119F2CD20F7}"/>
                </a:ext>
              </a:extLst>
            </p:cNvPr>
            <p:cNvSpPr/>
            <p:nvPr/>
          </p:nvSpPr>
          <p:spPr>
            <a:xfrm rot="20321203">
              <a:off x="2605878" y="1993530"/>
              <a:ext cx="8252332" cy="3770386"/>
            </a:xfrm>
            <a:prstGeom prst="roundRect">
              <a:avLst>
                <a:gd name="adj" fmla="val 50000"/>
              </a:avLst>
            </a:prstGeom>
            <a:solidFill>
              <a:schemeClr val="accent6">
                <a:lumMod val="20000"/>
                <a:lumOff val="8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75" name="矩形 74">
            <a:extLst>
              <a:ext uri="{FF2B5EF4-FFF2-40B4-BE49-F238E27FC236}">
                <a16:creationId xmlns:a16="http://schemas.microsoft.com/office/drawing/2014/main" id="{9ADED5B3-A35F-A105-7FE2-2886C4E6B6F4}"/>
              </a:ext>
            </a:extLst>
          </p:cNvPr>
          <p:cNvSpPr/>
          <p:nvPr/>
        </p:nvSpPr>
        <p:spPr>
          <a:xfrm>
            <a:off x="0" y="4087454"/>
            <a:ext cx="4899558" cy="2770546"/>
          </a:xfrm>
          <a:prstGeom prst="rect">
            <a:avLst/>
          </a:prstGeom>
          <a:solidFill>
            <a:srgbClr val="D9E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文本框 124">
            <a:extLst>
              <a:ext uri="{FF2B5EF4-FFF2-40B4-BE49-F238E27FC236}">
                <a16:creationId xmlns:a16="http://schemas.microsoft.com/office/drawing/2014/main" id="{38D74B3E-AE2A-5810-2511-C0ED11874240}"/>
              </a:ext>
            </a:extLst>
          </p:cNvPr>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D73B5F9D-B103-E845-F74C-1DF50DA2B512}"/>
              </a:ext>
            </a:extLst>
          </p:cNvPr>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a:extLst>
              <a:ext uri="{FF2B5EF4-FFF2-40B4-BE49-F238E27FC236}">
                <a16:creationId xmlns:a16="http://schemas.microsoft.com/office/drawing/2014/main" id="{35B4B6E3-3AF6-742A-7775-490ABE46B2A9}"/>
              </a:ext>
            </a:extLst>
          </p:cNvPr>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a:extLst>
              <a:ext uri="{FF2B5EF4-FFF2-40B4-BE49-F238E27FC236}">
                <a16:creationId xmlns:a16="http://schemas.microsoft.com/office/drawing/2014/main" id="{63D6C615-50FB-2F7C-E299-38D299903FD6}"/>
              </a:ext>
            </a:extLst>
          </p:cNvPr>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a:extLst>
              <a:ext uri="{FF2B5EF4-FFF2-40B4-BE49-F238E27FC236}">
                <a16:creationId xmlns:a16="http://schemas.microsoft.com/office/drawing/2014/main" id="{8C9ADBEF-B706-BA9C-2D6E-EC97D32A87B3}"/>
              </a:ext>
            </a:extLst>
          </p:cNvPr>
          <p:cNvGrpSpPr/>
          <p:nvPr/>
        </p:nvGrpSpPr>
        <p:grpSpPr>
          <a:xfrm>
            <a:off x="11788866" y="43561"/>
            <a:ext cx="94790" cy="92218"/>
            <a:chOff x="8973341" y="436357"/>
            <a:chExt cx="310635" cy="302207"/>
          </a:xfrm>
        </p:grpSpPr>
        <p:sp>
          <p:nvSpPr>
            <p:cNvPr id="76" name="矩形 75">
              <a:extLst>
                <a:ext uri="{FF2B5EF4-FFF2-40B4-BE49-F238E27FC236}">
                  <a16:creationId xmlns:a16="http://schemas.microsoft.com/office/drawing/2014/main" id="{ECB03E22-9515-8F17-EEE6-D538F45093EB}"/>
                </a:ext>
              </a:extLst>
            </p:cNvPr>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D80BE806-F0B0-BDEC-744B-C3C2ABA04467}"/>
                </a:ext>
              </a:extLst>
            </p:cNvPr>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a:extLst>
              <a:ext uri="{FF2B5EF4-FFF2-40B4-BE49-F238E27FC236}">
                <a16:creationId xmlns:a16="http://schemas.microsoft.com/office/drawing/2014/main" id="{909C0EED-7F43-DAC3-FAE9-3955EF1BD209}"/>
              </a:ext>
            </a:extLst>
          </p:cNvPr>
          <p:cNvGrpSpPr/>
          <p:nvPr/>
        </p:nvGrpSpPr>
        <p:grpSpPr>
          <a:xfrm rot="2700000">
            <a:off x="11971785" y="36172"/>
            <a:ext cx="73525" cy="108572"/>
            <a:chOff x="11020883" y="20571"/>
            <a:chExt cx="82233" cy="108572"/>
          </a:xfrm>
        </p:grpSpPr>
        <p:cxnSp>
          <p:nvCxnSpPr>
            <p:cNvPr id="80" name="直接连接符 79">
              <a:extLst>
                <a:ext uri="{FF2B5EF4-FFF2-40B4-BE49-F238E27FC236}">
                  <a16:creationId xmlns:a16="http://schemas.microsoft.com/office/drawing/2014/main" id="{45251428-FD23-311A-C6C6-F7CAB8E222CE}"/>
                </a:ext>
              </a:extLst>
            </p:cNvPr>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64CAABED-6FFF-22AE-8EF5-B10D82C32F54}"/>
                </a:ext>
              </a:extLst>
            </p:cNvPr>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a:extLst>
              <a:ext uri="{FF2B5EF4-FFF2-40B4-BE49-F238E27FC236}">
                <a16:creationId xmlns:a16="http://schemas.microsoft.com/office/drawing/2014/main" id="{E8089207-414B-3FE1-F70A-5CA17D6582E7}"/>
              </a:ext>
            </a:extLst>
          </p:cNvPr>
          <p:cNvSpPr txBox="1"/>
          <p:nvPr/>
        </p:nvSpPr>
        <p:spPr>
          <a:xfrm rot="16200000">
            <a:off x="10003083" y="4479304"/>
            <a:ext cx="3392715" cy="229870"/>
          </a:xfrm>
          <a:prstGeom prst="rect">
            <a:avLst/>
          </a:prstGeom>
          <a:noFill/>
        </p:spPr>
        <p:txBody>
          <a:bodyPr wrap="square" rtlCol="0">
            <a:spAutoFit/>
          </a:bodyPr>
          <a:lstStyle/>
          <a:p>
            <a:pPr algn="dist"/>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2" name="矩形 1">
            <a:extLst>
              <a:ext uri="{FF2B5EF4-FFF2-40B4-BE49-F238E27FC236}">
                <a16:creationId xmlns:a16="http://schemas.microsoft.com/office/drawing/2014/main" id="{68EDF554-1017-11AE-5C9F-12803EBE44CD}"/>
              </a:ext>
            </a:extLst>
          </p:cNvPr>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73" name="图片 72" descr="80701710252842_.pic">
            <a:extLst>
              <a:ext uri="{FF2B5EF4-FFF2-40B4-BE49-F238E27FC236}">
                <a16:creationId xmlns:a16="http://schemas.microsoft.com/office/drawing/2014/main" id="{23574CAA-97C4-97D5-5162-7973A52D4263}"/>
              </a:ext>
            </a:extLst>
          </p:cNvPr>
          <p:cNvPicPr>
            <a:picLocks noChangeAspect="1"/>
          </p:cNvPicPr>
          <p:nvPr/>
        </p:nvPicPr>
        <p:blipFill>
          <a:blip r:embed="rId3"/>
          <a:stretch>
            <a:fillRect/>
          </a:stretch>
        </p:blipFill>
        <p:spPr>
          <a:xfrm>
            <a:off x="10541000" y="359410"/>
            <a:ext cx="1431290" cy="586740"/>
          </a:xfrm>
          <a:prstGeom prst="rect">
            <a:avLst/>
          </a:prstGeom>
        </p:spPr>
      </p:pic>
      <p:sp>
        <p:nvSpPr>
          <p:cNvPr id="121" name="文本框 120">
            <a:extLst>
              <a:ext uri="{FF2B5EF4-FFF2-40B4-BE49-F238E27FC236}">
                <a16:creationId xmlns:a16="http://schemas.microsoft.com/office/drawing/2014/main" id="{87DFF347-3731-F77A-4CDE-C2678A8CFA04}"/>
              </a:ext>
            </a:extLst>
          </p:cNvPr>
          <p:cNvSpPr txBox="1"/>
          <p:nvPr>
            <p:custDataLst>
              <p:tags r:id="rId1"/>
            </p:custDataLst>
          </p:nvPr>
        </p:nvSpPr>
        <p:spPr>
          <a:xfrm>
            <a:off x="520734" y="702476"/>
            <a:ext cx="4897268" cy="1322070"/>
          </a:xfrm>
          <a:prstGeom prst="rect">
            <a:avLst/>
          </a:prstGeom>
          <a:noFill/>
        </p:spPr>
        <p:txBody>
          <a:bodyPr wrap="square" rtlCol="0">
            <a:spAutoFit/>
          </a:bodyPr>
          <a:lstStyle/>
          <a:p>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Enter</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chemeClr val="accent6">
                    <a:lumMod val="60000"/>
                    <a:lumOff val="4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title</a:t>
            </a:r>
            <a:r>
              <a:rPr lang="zh-CN" altLang="en-US" sz="4000" b="1" dirty="0">
                <a:solidFill>
                  <a:srgbClr val="333F50"/>
                </a:solidFill>
                <a:latin typeface="微软雅黑" panose="020B0503020204020204" pitchFamily="34" charset="-122"/>
                <a:ea typeface="微软雅黑" panose="020B0503020204020204" pitchFamily="34" charset="-122"/>
                <a:sym typeface="+mn-ea"/>
              </a:rPr>
              <a:t> </a:t>
            </a:r>
            <a:r>
              <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content</a:t>
            </a:r>
          </a:p>
          <a:p>
            <a:endParaRPr lang="zh-CN" altLang="en-US" sz="40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a:extLst>
              <a:ext uri="{FF2B5EF4-FFF2-40B4-BE49-F238E27FC236}">
                <a16:creationId xmlns:a16="http://schemas.microsoft.com/office/drawing/2014/main" id="{2B558C6E-ECC4-143C-D553-2158C58528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7" y="0"/>
            <a:ext cx="12116246" cy="6858000"/>
          </a:xfrm>
          <a:prstGeom prst="rect">
            <a:avLst/>
          </a:prstGeom>
        </p:spPr>
      </p:pic>
    </p:spTree>
    <p:extLst>
      <p:ext uri="{BB962C8B-B14F-4D97-AF65-F5344CB8AC3E}">
        <p14:creationId xmlns:p14="http://schemas.microsoft.com/office/powerpoint/2010/main" val="243789234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41" name="任意多边形: 形状 140"/>
          <p:cNvSpPr/>
          <p:nvPr/>
        </p:nvSpPr>
        <p:spPr>
          <a:xfrm>
            <a:off x="0" y="3963706"/>
            <a:ext cx="12192000" cy="2894295"/>
          </a:xfrm>
          <a:custGeom>
            <a:avLst/>
            <a:gdLst>
              <a:gd name="connsiteX0" fmla="*/ 6096000 w 12192000"/>
              <a:gd name="connsiteY0" fmla="*/ 0 h 2894295"/>
              <a:gd name="connsiteX1" fmla="*/ 11968502 w 12192000"/>
              <a:gd name="connsiteY1" fmla="*/ 799350 h 2894295"/>
              <a:gd name="connsiteX2" fmla="*/ 12192000 w 12192000"/>
              <a:gd name="connsiteY2" fmla="*/ 885616 h 2894295"/>
              <a:gd name="connsiteX3" fmla="*/ 12192000 w 12192000"/>
              <a:gd name="connsiteY3" fmla="*/ 2894295 h 2894295"/>
              <a:gd name="connsiteX4" fmla="*/ 0 w 12192000"/>
              <a:gd name="connsiteY4" fmla="*/ 2894295 h 2894295"/>
              <a:gd name="connsiteX5" fmla="*/ 0 w 12192000"/>
              <a:gd name="connsiteY5" fmla="*/ 885616 h 2894295"/>
              <a:gd name="connsiteX6" fmla="*/ 223498 w 12192000"/>
              <a:gd name="connsiteY6" fmla="*/ 799350 h 2894295"/>
              <a:gd name="connsiteX7" fmla="*/ 6096000 w 12192000"/>
              <a:gd name="connsiteY7" fmla="*/ 0 h 289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94295">
                <a:moveTo>
                  <a:pt x="6096000" y="0"/>
                </a:moveTo>
                <a:cubicBezTo>
                  <a:pt x="8460227" y="0"/>
                  <a:pt x="10572655" y="311167"/>
                  <a:pt x="11968502" y="799350"/>
                </a:cubicBezTo>
                <a:lnTo>
                  <a:pt x="12192000" y="885616"/>
                </a:lnTo>
                <a:lnTo>
                  <a:pt x="12192000" y="2894295"/>
                </a:lnTo>
                <a:lnTo>
                  <a:pt x="0" y="2894295"/>
                </a:lnTo>
                <a:lnTo>
                  <a:pt x="0" y="885616"/>
                </a:lnTo>
                <a:lnTo>
                  <a:pt x="223498" y="799350"/>
                </a:lnTo>
                <a:cubicBezTo>
                  <a:pt x="1619345" y="311167"/>
                  <a:pt x="3731773" y="0"/>
                  <a:pt x="6096000" y="0"/>
                </a:cubicBez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pic>
        <p:nvPicPr>
          <p:cNvPr id="133" name="图片 132"/>
          <p:cNvPicPr/>
          <p:nvPr/>
        </p:nvPicPr>
        <p:blipFill rotWithShape="1">
          <a:blip r:embed="rId5"/>
          <a:srcRect l="626" t="-370" r="32854" b="528"/>
          <a:stretch>
            <a:fillRect/>
          </a:stretch>
        </p:blipFill>
        <p:spPr>
          <a:xfrm>
            <a:off x="838072" y="1633295"/>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pic>
        <p:nvPicPr>
          <p:cNvPr id="134" name="图片 133"/>
          <p:cNvPicPr/>
          <p:nvPr/>
        </p:nvPicPr>
        <p:blipFill rotWithShape="1">
          <a:blip r:embed="rId6"/>
          <a:srcRect l="41998" t="1067" r="7342" b="8869"/>
          <a:stretch>
            <a:fillRect/>
          </a:stretch>
        </p:blipFill>
        <p:spPr>
          <a:xfrm>
            <a:off x="5843848" y="1790872"/>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pic>
        <p:nvPicPr>
          <p:cNvPr id="136" name="图片 135"/>
          <p:cNvPicPr/>
          <p:nvPr/>
        </p:nvPicPr>
        <p:blipFill rotWithShape="1">
          <a:blip r:embed="rId7"/>
          <a:srcRect l="18609" t="-22" r="29899" b="8481"/>
          <a:stretch>
            <a:fillRect/>
          </a:stretch>
        </p:blipFill>
        <p:spPr>
          <a:xfrm>
            <a:off x="8455873" y="1447272"/>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sp>
        <p:nvSpPr>
          <p:cNvPr id="137" name="文本框 136"/>
          <p:cNvSpPr txBox="1"/>
          <p:nvPr/>
        </p:nvSpPr>
        <p:spPr>
          <a:xfrm>
            <a:off x="7491572" y="565090"/>
            <a:ext cx="4269467" cy="306705"/>
          </a:xfrm>
          <a:prstGeom prst="rect">
            <a:avLst/>
          </a:prstGeom>
          <a:noFill/>
        </p:spPr>
        <p:txBody>
          <a:bodyPr wrap="square" rtlCol="0">
            <a:spAutoFit/>
          </a:bodyPr>
          <a:lstStyle/>
          <a:p>
            <a:pPr algn="dist"/>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105" name="任意多边形: 形状 104"/>
          <p:cNvSpPr/>
          <p:nvPr/>
        </p:nvSpPr>
        <p:spPr>
          <a:xfrm>
            <a:off x="548640" y="3165083"/>
            <a:ext cx="12131040" cy="1224367"/>
          </a:xfrm>
          <a:custGeom>
            <a:avLst/>
            <a:gdLst>
              <a:gd name="connsiteX0" fmla="*/ 0 w 12131040"/>
              <a:gd name="connsiteY0" fmla="*/ 756677 h 1224367"/>
              <a:gd name="connsiteX1" fmla="*/ 1239520 w 12131040"/>
              <a:gd name="connsiteY1" fmla="*/ 228357 h 1224367"/>
              <a:gd name="connsiteX2" fmla="*/ 1595120 w 12131040"/>
              <a:gd name="connsiteY2" fmla="*/ 776997 h 1224367"/>
              <a:gd name="connsiteX3" fmla="*/ 3606800 w 12131040"/>
              <a:gd name="connsiteY3" fmla="*/ 167397 h 1224367"/>
              <a:gd name="connsiteX4" fmla="*/ 3403600 w 12131040"/>
              <a:gd name="connsiteY4" fmla="*/ 1132597 h 1224367"/>
              <a:gd name="connsiteX5" fmla="*/ 5913120 w 12131040"/>
              <a:gd name="connsiteY5" fmla="*/ 218197 h 1224367"/>
              <a:gd name="connsiteX6" fmla="*/ 5811520 w 12131040"/>
              <a:gd name="connsiteY6" fmla="*/ 1132597 h 1224367"/>
              <a:gd name="connsiteX7" fmla="*/ 8351520 w 12131040"/>
              <a:gd name="connsiteY7" fmla="*/ 147077 h 1224367"/>
              <a:gd name="connsiteX8" fmla="*/ 8188960 w 12131040"/>
              <a:gd name="connsiteY8" fmla="*/ 1224037 h 1224367"/>
              <a:gd name="connsiteX9" fmla="*/ 11104880 w 12131040"/>
              <a:gd name="connsiteY9" fmla="*/ 14997 h 1224367"/>
              <a:gd name="connsiteX10" fmla="*/ 12131040 w 12131040"/>
              <a:gd name="connsiteY10" fmla="*/ 583957 h 122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1040" h="1224367">
                <a:moveTo>
                  <a:pt x="0" y="756677"/>
                </a:moveTo>
                <a:cubicBezTo>
                  <a:pt x="486833" y="490823"/>
                  <a:pt x="973667" y="224970"/>
                  <a:pt x="1239520" y="228357"/>
                </a:cubicBezTo>
                <a:cubicBezTo>
                  <a:pt x="1505373" y="231744"/>
                  <a:pt x="1200574" y="787157"/>
                  <a:pt x="1595120" y="776997"/>
                </a:cubicBezTo>
                <a:cubicBezTo>
                  <a:pt x="1989666" y="766837"/>
                  <a:pt x="3305387" y="108130"/>
                  <a:pt x="3606800" y="167397"/>
                </a:cubicBezTo>
                <a:cubicBezTo>
                  <a:pt x="3908213" y="226664"/>
                  <a:pt x="3019213" y="1124130"/>
                  <a:pt x="3403600" y="1132597"/>
                </a:cubicBezTo>
                <a:cubicBezTo>
                  <a:pt x="3787987" y="1141064"/>
                  <a:pt x="5511800" y="218197"/>
                  <a:pt x="5913120" y="218197"/>
                </a:cubicBezTo>
                <a:cubicBezTo>
                  <a:pt x="6314440" y="218197"/>
                  <a:pt x="5405120" y="1144450"/>
                  <a:pt x="5811520" y="1132597"/>
                </a:cubicBezTo>
                <a:cubicBezTo>
                  <a:pt x="6217920" y="1120744"/>
                  <a:pt x="7955280" y="131837"/>
                  <a:pt x="8351520" y="147077"/>
                </a:cubicBezTo>
                <a:cubicBezTo>
                  <a:pt x="8747760" y="162317"/>
                  <a:pt x="7730067" y="1246050"/>
                  <a:pt x="8188960" y="1224037"/>
                </a:cubicBezTo>
                <a:cubicBezTo>
                  <a:pt x="8647853" y="1202024"/>
                  <a:pt x="10447867" y="121677"/>
                  <a:pt x="11104880" y="14997"/>
                </a:cubicBezTo>
                <a:cubicBezTo>
                  <a:pt x="11761893" y="-91683"/>
                  <a:pt x="11932920" y="399384"/>
                  <a:pt x="12131040" y="58395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1" name="图片 120"/>
          <p:cNvPicPr/>
          <p:nvPr/>
        </p:nvPicPr>
        <p:blipFill rotWithShape="1">
          <a:blip r:embed="rId8"/>
          <a:srcRect l="48227" t="432" r="261" b="8278"/>
          <a:stretch>
            <a:fillRect/>
          </a:stretch>
        </p:blipFill>
        <p:spPr>
          <a:xfrm>
            <a:off x="3294032" y="1002614"/>
            <a:ext cx="2801968" cy="2793150"/>
          </a:xfrm>
          <a:custGeom>
            <a:avLst/>
            <a:gdLst>
              <a:gd name="connsiteX0" fmla="*/ 1255146 w 2510292"/>
              <a:gd name="connsiteY0" fmla="*/ 928442 h 2502392"/>
              <a:gd name="connsiteX1" fmla="*/ 928442 w 2510292"/>
              <a:gd name="connsiteY1" fmla="*/ 1255146 h 2502392"/>
              <a:gd name="connsiteX2" fmla="*/ 1255146 w 2510292"/>
              <a:gd name="connsiteY2" fmla="*/ 1581850 h 2502392"/>
              <a:gd name="connsiteX3" fmla="*/ 1581850 w 2510292"/>
              <a:gd name="connsiteY3" fmla="*/ 1255146 h 2502392"/>
              <a:gd name="connsiteX4" fmla="*/ 1255146 w 2510292"/>
              <a:gd name="connsiteY4" fmla="*/ 928442 h 2502392"/>
              <a:gd name="connsiteX5" fmla="*/ 1255146 w 2510292"/>
              <a:gd name="connsiteY5" fmla="*/ 0 h 2502392"/>
              <a:gd name="connsiteX6" fmla="*/ 2510292 w 2510292"/>
              <a:gd name="connsiteY6" fmla="*/ 1255146 h 2502392"/>
              <a:gd name="connsiteX7" fmla="*/ 1508102 w 2510292"/>
              <a:gd name="connsiteY7" fmla="*/ 2484792 h 2502392"/>
              <a:gd name="connsiteX8" fmla="*/ 1392780 w 2510292"/>
              <a:gd name="connsiteY8" fmla="*/ 2502392 h 2502392"/>
              <a:gd name="connsiteX9" fmla="*/ 1117512 w 2510292"/>
              <a:gd name="connsiteY9" fmla="*/ 2502392 h 2502392"/>
              <a:gd name="connsiteX10" fmla="*/ 1002190 w 2510292"/>
              <a:gd name="connsiteY10" fmla="*/ 2484792 h 2502392"/>
              <a:gd name="connsiteX11" fmla="*/ 0 w 2510292"/>
              <a:gd name="connsiteY11" fmla="*/ 1255146 h 2502392"/>
              <a:gd name="connsiteX12" fmla="*/ 1255146 w 2510292"/>
              <a:gd name="connsiteY12" fmla="*/ 0 h 250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0292" h="25023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861694"/>
                  <a:pt x="2080051" y="2367754"/>
                  <a:pt x="1508102" y="2484792"/>
                </a:cubicBezTo>
                <a:lnTo>
                  <a:pt x="1392780" y="2502392"/>
                </a:lnTo>
                <a:lnTo>
                  <a:pt x="1117512" y="2502392"/>
                </a:lnTo>
                <a:lnTo>
                  <a:pt x="1002190" y="2484792"/>
                </a:lnTo>
                <a:cubicBezTo>
                  <a:pt x="430242" y="2367754"/>
                  <a:pt x="0" y="1861694"/>
                  <a:pt x="0" y="1255146"/>
                </a:cubicBezTo>
                <a:cubicBezTo>
                  <a:pt x="0" y="561948"/>
                  <a:pt x="561948" y="0"/>
                  <a:pt x="1255146" y="0"/>
                </a:cubicBezTo>
                <a:close/>
              </a:path>
            </a:pathLst>
          </a:custGeom>
        </p:spPr>
      </p:pic>
      <p:pic>
        <p:nvPicPr>
          <p:cNvPr id="144" name="图片 143"/>
          <p:cNvPicPr>
            <a:picLocks noChangeAspect="1"/>
          </p:cNvPicPr>
          <p:nvPr/>
        </p:nvPicPr>
        <p:blipFill>
          <a:blip r:embed="rId9"/>
          <a:stretch>
            <a:fillRect/>
          </a:stretch>
        </p:blipFill>
        <p:spPr>
          <a:xfrm>
            <a:off x="11798663" y="196993"/>
            <a:ext cx="646232" cy="6803726"/>
          </a:xfrm>
          <a:prstGeom prst="rect">
            <a:avLst/>
          </a:prstGeom>
        </p:spPr>
      </p:pic>
      <p:sp>
        <p:nvSpPr>
          <p:cNvPr id="145" name="任意多边形: 形状 144"/>
          <p:cNvSpPr/>
          <p:nvPr/>
        </p:nvSpPr>
        <p:spPr>
          <a:xfrm rot="19655525">
            <a:off x="2629480" y="3927515"/>
            <a:ext cx="539462" cy="785309"/>
          </a:xfrm>
          <a:custGeom>
            <a:avLst/>
            <a:gdLst>
              <a:gd name="connsiteX0" fmla="*/ 269731 w 539462"/>
              <a:gd name="connsiteY0" fmla="*/ 0 h 785309"/>
              <a:gd name="connsiteX1" fmla="*/ 539462 w 539462"/>
              <a:gd name="connsiteY1" fmla="*/ 544010 h 785309"/>
              <a:gd name="connsiteX2" fmla="*/ 397560 w 539462"/>
              <a:gd name="connsiteY2" fmla="*/ 544010 h 785309"/>
              <a:gd name="connsiteX3" fmla="*/ 397560 w 539462"/>
              <a:gd name="connsiteY3" fmla="*/ 785309 h 785309"/>
              <a:gd name="connsiteX4" fmla="*/ 141902 w 539462"/>
              <a:gd name="connsiteY4" fmla="*/ 785309 h 785309"/>
              <a:gd name="connsiteX5" fmla="*/ 141902 w 539462"/>
              <a:gd name="connsiteY5" fmla="*/ 544010 h 785309"/>
              <a:gd name="connsiteX6" fmla="*/ 0 w 539462"/>
              <a:gd name="connsiteY6" fmla="*/ 544010 h 7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62" h="785309">
                <a:moveTo>
                  <a:pt x="269731" y="0"/>
                </a:moveTo>
                <a:lnTo>
                  <a:pt x="539462" y="544010"/>
                </a:lnTo>
                <a:lnTo>
                  <a:pt x="397560" y="544010"/>
                </a:lnTo>
                <a:lnTo>
                  <a:pt x="397560" y="785309"/>
                </a:lnTo>
                <a:lnTo>
                  <a:pt x="141902" y="785309"/>
                </a:lnTo>
                <a:lnTo>
                  <a:pt x="141902" y="544010"/>
                </a:lnTo>
                <a:lnTo>
                  <a:pt x="0" y="544010"/>
                </a:lnTo>
                <a:close/>
              </a:path>
            </a:pathLst>
          </a:custGeom>
          <a:solidFill>
            <a:schemeClr val="bg1"/>
          </a:solidFill>
          <a:ln w="38100">
            <a:solidFill>
              <a:schemeClr val="tx1"/>
            </a:solidFill>
          </a:ln>
          <a:effectLst>
            <a:outerShdw blurRad="50800" dist="177800" dir="5700000" sx="83000" sy="83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1829"/>
            <a:ext cx="12192000" cy="200055"/>
            <a:chOff x="0" y="-1829"/>
            <a:chExt cx="12192000" cy="200055"/>
          </a:xfrm>
        </p:grpSpPr>
        <p:sp>
          <p:nvSpPr>
            <p:cNvPr id="90" name="矩形 89"/>
            <p:cNvSpPr/>
            <p:nvPr/>
          </p:nvSpPr>
          <p:spPr>
            <a:xfrm>
              <a:off x="2809004" y="-1829"/>
              <a:ext cx="6573992" cy="200055"/>
            </a:xfrm>
            <a:prstGeom prst="rect">
              <a:avLst/>
            </a:prstGeom>
          </p:spPr>
          <p:txBody>
            <a:bodyPr wrap="square">
              <a:spAutoFit/>
            </a:bodyPr>
            <a:lstStyle/>
            <a:p>
              <a:pPr algn="dist"/>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创新</a:t>
              </a:r>
              <a:endParaRPr lang="zh-CN" altLang="en-US"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矩形 105"/>
            <p:cNvSpPr/>
            <p:nvPr/>
          </p:nvSpPr>
          <p:spPr>
            <a:xfrm>
              <a:off x="0" y="0"/>
              <a:ext cx="12192000" cy="1885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等腰三角形 106"/>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8" name="矩形: 圆角 107"/>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9" name="直接连接符 108"/>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a:off x="11788866" y="43561"/>
              <a:ext cx="94790" cy="92218"/>
              <a:chOff x="8973341" y="436357"/>
              <a:chExt cx="310635" cy="302207"/>
            </a:xfrm>
            <a:solidFill>
              <a:schemeClr val="tx1">
                <a:lumMod val="65000"/>
                <a:lumOff val="35000"/>
              </a:schemeClr>
            </a:solidFill>
          </p:grpSpPr>
          <p:sp>
            <p:nvSpPr>
              <p:cNvPr id="115" name="矩形 114"/>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矩形 115"/>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rot="2700000">
              <a:off x="11971785" y="36172"/>
              <a:ext cx="73525" cy="108572"/>
              <a:chOff x="11020883" y="20571"/>
              <a:chExt cx="82233" cy="108572"/>
            </a:xfrm>
          </p:grpSpPr>
          <p:cxnSp>
            <p:nvCxnSpPr>
              <p:cNvPr id="113" name="直接连接符 112"/>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图片 2" descr="/private/var/folders/jp/jps0ttjn6nx7sf9dmh80j1w40000gn/T/com.kingsoft.wpsoffice.mac/photoedit2/20240305134941/temp.pngtemp"/>
          <p:cNvPicPr>
            <a:picLocks noChangeAspect="1"/>
          </p:cNvPicPr>
          <p:nvPr/>
        </p:nvPicPr>
        <p:blipFill>
          <a:blip r:embed="rId10"/>
          <a:stretch>
            <a:fillRect/>
          </a:stretch>
        </p:blipFill>
        <p:spPr>
          <a:xfrm>
            <a:off x="530225" y="398780"/>
            <a:ext cx="1742440" cy="708025"/>
          </a:xfrm>
          <a:prstGeom prst="rect">
            <a:avLst/>
          </a:prstGeom>
        </p:spPr>
      </p:pic>
      <p:sp>
        <p:nvSpPr>
          <p:cNvPr id="117" name="矩形 11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grpSp>
        <p:nvGrpSpPr>
          <p:cNvPr id="4" name="组合 3"/>
          <p:cNvGrpSpPr/>
          <p:nvPr/>
        </p:nvGrpSpPr>
        <p:grpSpPr>
          <a:xfrm>
            <a:off x="4686254" y="4928310"/>
            <a:ext cx="7459606" cy="1083185"/>
            <a:chOff x="4795371" y="4542230"/>
            <a:chExt cx="7459606" cy="1083185"/>
          </a:xfrm>
        </p:grpSpPr>
        <p:sp>
          <p:nvSpPr>
            <p:cNvPr id="5" name="文本框 4"/>
            <p:cNvSpPr txBox="1"/>
            <p:nvPr>
              <p:custDataLst>
                <p:tags r:id="rId2"/>
              </p:custDataLst>
            </p:nvPr>
          </p:nvSpPr>
          <p:spPr>
            <a:xfrm>
              <a:off x="4795371" y="4542230"/>
              <a:ext cx="7459606" cy="523220"/>
            </a:xfrm>
            <a:prstGeom prst="rect">
              <a:avLst/>
            </a:prstGeom>
            <a:noFill/>
          </p:spPr>
          <p:txBody>
            <a:bodyPr wrap="none" rtlCol="0">
              <a:spAutoFit/>
            </a:bodyPr>
            <a:lstStyle/>
            <a:p>
              <a:pPr algn="l"/>
              <a:r>
                <a:rPr lang="en-US" altLang="zh-CN" sz="2800" b="1" dirty="0">
                  <a:solidFill>
                    <a:srgbClr val="333F50"/>
                  </a:solidFill>
                  <a:latin typeface="微软雅黑" panose="020B0503020204020204" pitchFamily="34" charset="-122"/>
                  <a:ea typeface="微软雅黑" panose="020B0503020204020204" pitchFamily="34" charset="-122"/>
                  <a:sym typeface="+mn-ea"/>
                </a:rPr>
                <a:t>Project application and future prospects</a:t>
              </a:r>
            </a:p>
          </p:txBody>
        </p:sp>
        <p:sp>
          <p:nvSpPr>
            <p:cNvPr id="6" name="文本框 5"/>
            <p:cNvSpPr txBox="1"/>
            <p:nvPr>
              <p:custDataLst>
                <p:tags r:id="rId3"/>
              </p:custDataLst>
            </p:nvPr>
          </p:nvSpPr>
          <p:spPr>
            <a:xfrm>
              <a:off x="4830930" y="5114954"/>
              <a:ext cx="7245773" cy="510461"/>
            </a:xfrm>
            <a:prstGeom prst="rect">
              <a:avLst/>
            </a:prstGeom>
            <a:noFill/>
          </p:spPr>
          <p:txBody>
            <a:bodyPr wrap="square" rtlCol="0">
              <a:spAutoFit/>
            </a:bodyPr>
            <a:lstStyle/>
            <a:p>
              <a:pPr>
                <a:lnSpc>
                  <a:spcPts val="17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This paper discusses the future development direction and potential challenges of emotion recognition technology</a:t>
              </a:r>
            </a:p>
          </p:txBody>
        </p:sp>
      </p:grpSp>
      <p:sp>
        <p:nvSpPr>
          <p:cNvPr id="7" name="矩形 6"/>
          <p:cNvSpPr/>
          <p:nvPr>
            <p:custDataLst>
              <p:tags r:id="rId1"/>
            </p:custDataLst>
          </p:nvPr>
        </p:nvSpPr>
        <p:spPr>
          <a:xfrm>
            <a:off x="1257348" y="4960277"/>
            <a:ext cx="3590925" cy="1014730"/>
          </a:xfrm>
          <a:prstGeom prst="rect">
            <a:avLst/>
          </a:prstGeom>
        </p:spPr>
        <p:txBody>
          <a:bodyPr wrap="none">
            <a:spAutoFit/>
          </a:bodyPr>
          <a:lstStyle/>
          <a:p>
            <a:r>
              <a:rPr lang="en-US" altLang="zh-CN" sz="6000" b="1" dirty="0">
                <a:solidFill>
                  <a:srgbClr val="333F50"/>
                </a:solidFill>
                <a:latin typeface="微软雅黑" panose="020B0503020204020204" pitchFamily="34" charset="-122"/>
                <a:ea typeface="微软雅黑" panose="020B0503020204020204" pitchFamily="34" charset="-122"/>
              </a:rPr>
              <a:t>PART 04 </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任意多边形: 形状 86"/>
          <p:cNvSpPr/>
          <p:nvPr/>
        </p:nvSpPr>
        <p:spPr>
          <a:xfrm>
            <a:off x="3682388" y="-1829"/>
            <a:ext cx="8496757" cy="6859829"/>
          </a:xfrm>
          <a:custGeom>
            <a:avLst/>
            <a:gdLst>
              <a:gd name="connsiteX0" fmla="*/ 2528063 w 11340338"/>
              <a:gd name="connsiteY0" fmla="*/ 0 h 6859829"/>
              <a:gd name="connsiteX1" fmla="*/ 11329472 w 11340338"/>
              <a:gd name="connsiteY1" fmla="*/ 0 h 6859829"/>
              <a:gd name="connsiteX2" fmla="*/ 11329472 w 11340338"/>
              <a:gd name="connsiteY2" fmla="*/ 118140 h 6859829"/>
              <a:gd name="connsiteX3" fmla="*/ 11340338 w 11340338"/>
              <a:gd name="connsiteY3" fmla="*/ 118140 h 6859829"/>
              <a:gd name="connsiteX4" fmla="*/ 11340338 w 11340338"/>
              <a:gd name="connsiteY4" fmla="*/ 6854801 h 6859829"/>
              <a:gd name="connsiteX5" fmla="*/ 6632001 w 11340338"/>
              <a:gd name="connsiteY5" fmla="*/ 6854801 h 6859829"/>
              <a:gd name="connsiteX6" fmla="*/ 6632001 w 11340338"/>
              <a:gd name="connsiteY6" fmla="*/ 6859829 h 6859829"/>
              <a:gd name="connsiteX7" fmla="*/ 1311998 w 11340338"/>
              <a:gd name="connsiteY7" fmla="*/ 6859829 h 6859829"/>
              <a:gd name="connsiteX8" fmla="*/ 129364 w 11340338"/>
              <a:gd name="connsiteY8" fmla="*/ 5552810 h 6859829"/>
              <a:gd name="connsiteX9" fmla="*/ 127739 w 11340338"/>
              <a:gd name="connsiteY9" fmla="*/ 5548418 h 6859829"/>
              <a:gd name="connsiteX10" fmla="*/ 118624 w 11340338"/>
              <a:gd name="connsiteY10" fmla="*/ 5538374 h 6859829"/>
              <a:gd name="connsiteX11" fmla="*/ 1996596 w 11340338"/>
              <a:gd name="connsiteY11" fmla="*/ 3666354 h 6859829"/>
              <a:gd name="connsiteX12" fmla="*/ 2023681 w 11340338"/>
              <a:gd name="connsiteY12" fmla="*/ 3562607 h 6859829"/>
              <a:gd name="connsiteX13" fmla="*/ 2019311 w 11340338"/>
              <a:gd name="connsiteY13" fmla="*/ 3500127 h 6859829"/>
              <a:gd name="connsiteX14" fmla="*/ 522638 w 11340338"/>
              <a:gd name="connsiteY14" fmla="*/ 1663564 h 6859829"/>
              <a:gd name="connsiteX15" fmla="*/ 555622 w 11340338"/>
              <a:gd name="connsiteY15" fmla="*/ 1629716 h 6859829"/>
              <a:gd name="connsiteX16" fmla="*/ 571514 w 11340338"/>
              <a:gd name="connsiteY16" fmla="*/ 1604615 h 6859829"/>
              <a:gd name="connsiteX17" fmla="*/ 2528063 w 11340338"/>
              <a:gd name="connsiteY17" fmla="*/ 0 h 685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0338" h="6859829">
                <a:moveTo>
                  <a:pt x="2528063" y="0"/>
                </a:moveTo>
                <a:lnTo>
                  <a:pt x="11329472" y="0"/>
                </a:lnTo>
                <a:lnTo>
                  <a:pt x="11329472" y="118140"/>
                </a:lnTo>
                <a:lnTo>
                  <a:pt x="11340338" y="118140"/>
                </a:lnTo>
                <a:lnTo>
                  <a:pt x="11340338" y="6854801"/>
                </a:lnTo>
                <a:lnTo>
                  <a:pt x="6632001" y="6854801"/>
                </a:lnTo>
                <a:lnTo>
                  <a:pt x="6632001" y="6859829"/>
                </a:lnTo>
                <a:lnTo>
                  <a:pt x="1311998" y="6859829"/>
                </a:lnTo>
                <a:cubicBezTo>
                  <a:pt x="1311998" y="6165645"/>
                  <a:pt x="353915" y="5948712"/>
                  <a:pt x="129364" y="5552810"/>
                </a:cubicBezTo>
                <a:lnTo>
                  <a:pt x="127739" y="5548418"/>
                </a:lnTo>
                <a:lnTo>
                  <a:pt x="118624" y="5538374"/>
                </a:lnTo>
                <a:cubicBezTo>
                  <a:pt x="-530339" y="4731895"/>
                  <a:pt x="1680328" y="4564070"/>
                  <a:pt x="1996596" y="3666354"/>
                </a:cubicBezTo>
                <a:lnTo>
                  <a:pt x="2023681" y="3562607"/>
                </a:lnTo>
                <a:lnTo>
                  <a:pt x="2019311" y="3500127"/>
                </a:lnTo>
                <a:cubicBezTo>
                  <a:pt x="1888924" y="2582755"/>
                  <a:pt x="-186188" y="2469404"/>
                  <a:pt x="522638" y="1663564"/>
                </a:cubicBezTo>
                <a:lnTo>
                  <a:pt x="555622" y="1629716"/>
                </a:lnTo>
                <a:lnTo>
                  <a:pt x="571514" y="1604615"/>
                </a:lnTo>
                <a:cubicBezTo>
                  <a:pt x="943011" y="1118570"/>
                  <a:pt x="2528063" y="852244"/>
                  <a:pt x="2528063" y="0"/>
                </a:cubicBezTo>
                <a:close/>
              </a:path>
            </a:pathLst>
          </a:custGeom>
          <a:solidFill>
            <a:schemeClr val="accent6">
              <a:lumMod val="60000"/>
              <a:lumOff val="40000"/>
            </a:schemeClr>
          </a:solidFill>
          <a:ln>
            <a:noFill/>
          </a:ln>
          <a:effectLst>
            <a:outerShdw blurRad="266700" dist="76200" dir="10800000" algn="ctr" rotWithShape="0">
              <a:srgbClr val="000000">
                <a:alpha val="7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03" name="文本框 102"/>
          <p:cNvSpPr txBox="1"/>
          <p:nvPr/>
        </p:nvSpPr>
        <p:spPr>
          <a:xfrm>
            <a:off x="393700" y="6305550"/>
            <a:ext cx="2464435" cy="229870"/>
          </a:xfrm>
          <a:prstGeom prst="rect">
            <a:avLst/>
          </a:prstGeom>
          <a:noFill/>
        </p:spPr>
        <p:txBody>
          <a:bodyPr wrap="square" rtlCol="0">
            <a:spAutoFit/>
          </a:bodyPr>
          <a:lstStyle/>
          <a:p>
            <a:pPr algn="dist"/>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89" name="文本框 88"/>
          <p:cNvSpPr txBox="1"/>
          <p:nvPr/>
        </p:nvSpPr>
        <p:spPr>
          <a:xfrm>
            <a:off x="202434" y="6369076"/>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chemeClr val="bg1">
              <a:alpha val="14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125" name="文本框 124"/>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79" name="矩形 78"/>
          <p:cNvSpPr/>
          <p:nvPr/>
        </p:nvSpPr>
        <p:spPr>
          <a:xfrm>
            <a:off x="465165" y="3252627"/>
            <a:ext cx="452027" cy="52075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6" name="组合 95"/>
          <p:cNvGrpSpPr/>
          <p:nvPr>
            <p:custDataLst>
              <p:tags r:id="rId1"/>
            </p:custDataLst>
          </p:nvPr>
        </p:nvGrpSpPr>
        <p:grpSpPr>
          <a:xfrm>
            <a:off x="4868067" y="1460288"/>
            <a:ext cx="5779854" cy="1119620"/>
            <a:chOff x="6791285" y="4115876"/>
            <a:chExt cx="5779854" cy="1119620"/>
          </a:xfrm>
        </p:grpSpPr>
        <p:sp>
          <p:nvSpPr>
            <p:cNvPr id="98" name="文本框 97"/>
            <p:cNvSpPr txBox="1"/>
            <p:nvPr>
              <p:custDataLst>
                <p:tags r:id="rId9"/>
              </p:custDataLst>
            </p:nvPr>
          </p:nvSpPr>
          <p:spPr>
            <a:xfrm>
              <a:off x="6791285" y="4115876"/>
              <a:ext cx="2260600" cy="275590"/>
            </a:xfrm>
            <a:prstGeom prst="rect">
              <a:avLst/>
            </a:prstGeom>
            <a:solidFill>
              <a:srgbClr val="333F50"/>
            </a:solid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sym typeface="+mn-ea"/>
                </a:rPr>
                <a:t>Mental health diagnosis</a:t>
              </a:r>
            </a:p>
          </p:txBody>
        </p:sp>
        <p:sp>
          <p:nvSpPr>
            <p:cNvPr id="99" name="文本框 98"/>
            <p:cNvSpPr txBox="1"/>
            <p:nvPr>
              <p:custDataLst>
                <p:tags r:id="rId10"/>
              </p:custDataLst>
            </p:nvPr>
          </p:nvSpPr>
          <p:spPr>
            <a:xfrm>
              <a:off x="6791286" y="4404499"/>
              <a:ext cx="5779853" cy="830997"/>
            </a:xfrm>
            <a:prstGeom prst="rect">
              <a:avLst/>
            </a:prstGeom>
            <a:noFill/>
          </p:spPr>
          <p:txBody>
            <a:bodyPr wrap="square" rtlCol="0">
              <a:spAutoFit/>
            </a:bodyPr>
            <a:lstStyle/>
            <a:p>
              <a:pPr algn="l"/>
              <a:r>
                <a:rPr lang="en-US" altLang="zh-CN" sz="1200" b="0" i="0" dirty="0">
                  <a:solidFill>
                    <a:srgbClr val="404040"/>
                  </a:solidFill>
                  <a:effectLst/>
                  <a:latin typeface="Inter"/>
                </a:rPr>
                <a:t>By analyzing the patient's facial expressions, voice and text, doctors can assist in assessing mental health. For example, identify the emotional characteristics of patients with depression such as long-term sadness and depression, and timely remind further diagnosis and intervention.</a:t>
              </a:r>
            </a:p>
          </p:txBody>
        </p:sp>
      </p:grpSp>
      <p:sp>
        <p:nvSpPr>
          <p:cNvPr id="112" name="任意多边形: 形状 111"/>
          <p:cNvSpPr/>
          <p:nvPr/>
        </p:nvSpPr>
        <p:spPr>
          <a:xfrm>
            <a:off x="-274320" y="629920"/>
            <a:ext cx="4111996" cy="5665794"/>
          </a:xfrm>
          <a:custGeom>
            <a:avLst/>
            <a:gdLst>
              <a:gd name="connsiteX0" fmla="*/ 0 w 4111996"/>
              <a:gd name="connsiteY0" fmla="*/ 4257040 h 5665794"/>
              <a:gd name="connsiteX1" fmla="*/ 1574800 w 4111996"/>
              <a:gd name="connsiteY1" fmla="*/ 5374640 h 5665794"/>
              <a:gd name="connsiteX2" fmla="*/ 1920240 w 4111996"/>
              <a:gd name="connsiteY2" fmla="*/ 4836160 h 5665794"/>
              <a:gd name="connsiteX3" fmla="*/ 1188720 w 4111996"/>
              <a:gd name="connsiteY3" fmla="*/ 4805680 h 5665794"/>
              <a:gd name="connsiteX4" fmla="*/ 1280160 w 4111996"/>
              <a:gd name="connsiteY4" fmla="*/ 5608320 h 5665794"/>
              <a:gd name="connsiteX5" fmla="*/ 2661920 w 4111996"/>
              <a:gd name="connsiteY5" fmla="*/ 5405120 h 5665794"/>
              <a:gd name="connsiteX6" fmla="*/ 2997200 w 4111996"/>
              <a:gd name="connsiteY6" fmla="*/ 3840480 h 5665794"/>
              <a:gd name="connsiteX7" fmla="*/ 3810000 w 4111996"/>
              <a:gd name="connsiteY7" fmla="*/ 3108960 h 5665794"/>
              <a:gd name="connsiteX8" fmla="*/ 4094480 w 4111996"/>
              <a:gd name="connsiteY8" fmla="*/ 3515360 h 5665794"/>
              <a:gd name="connsiteX9" fmla="*/ 3362960 w 4111996"/>
              <a:gd name="connsiteY9" fmla="*/ 3393440 h 5665794"/>
              <a:gd name="connsiteX10" fmla="*/ 2753360 w 4111996"/>
              <a:gd name="connsiteY10" fmla="*/ 2712720 h 5665794"/>
              <a:gd name="connsiteX11" fmla="*/ 3037840 w 4111996"/>
              <a:gd name="connsiteY11" fmla="*/ 924560 h 5665794"/>
              <a:gd name="connsiteX12" fmla="*/ 1097280 w 4111996"/>
              <a:gd name="connsiteY12" fmla="*/ 853440 h 5665794"/>
              <a:gd name="connsiteX13" fmla="*/ 101600 w 4111996"/>
              <a:gd name="connsiteY13" fmla="*/ 0 h 566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996" h="5665794">
                <a:moveTo>
                  <a:pt x="0" y="4257040"/>
                </a:moveTo>
                <a:cubicBezTo>
                  <a:pt x="627380" y="4767580"/>
                  <a:pt x="1254760" y="5278120"/>
                  <a:pt x="1574800" y="5374640"/>
                </a:cubicBezTo>
                <a:cubicBezTo>
                  <a:pt x="1894840" y="5471160"/>
                  <a:pt x="1984587" y="4930987"/>
                  <a:pt x="1920240" y="4836160"/>
                </a:cubicBezTo>
                <a:cubicBezTo>
                  <a:pt x="1855893" y="4741333"/>
                  <a:pt x="1295400" y="4676987"/>
                  <a:pt x="1188720" y="4805680"/>
                </a:cubicBezTo>
                <a:cubicBezTo>
                  <a:pt x="1082040" y="4934373"/>
                  <a:pt x="1034627" y="5508413"/>
                  <a:pt x="1280160" y="5608320"/>
                </a:cubicBezTo>
                <a:cubicBezTo>
                  <a:pt x="1525693" y="5708227"/>
                  <a:pt x="2375747" y="5699760"/>
                  <a:pt x="2661920" y="5405120"/>
                </a:cubicBezTo>
                <a:cubicBezTo>
                  <a:pt x="2948093" y="5110480"/>
                  <a:pt x="2805853" y="4223173"/>
                  <a:pt x="2997200" y="3840480"/>
                </a:cubicBezTo>
                <a:cubicBezTo>
                  <a:pt x="3188547" y="3457787"/>
                  <a:pt x="3627120" y="3163147"/>
                  <a:pt x="3810000" y="3108960"/>
                </a:cubicBezTo>
                <a:cubicBezTo>
                  <a:pt x="3992880" y="3054773"/>
                  <a:pt x="4168987" y="3467947"/>
                  <a:pt x="4094480" y="3515360"/>
                </a:cubicBezTo>
                <a:cubicBezTo>
                  <a:pt x="4019973" y="3562773"/>
                  <a:pt x="3586480" y="3527213"/>
                  <a:pt x="3362960" y="3393440"/>
                </a:cubicBezTo>
                <a:cubicBezTo>
                  <a:pt x="3139440" y="3259667"/>
                  <a:pt x="2807547" y="3124200"/>
                  <a:pt x="2753360" y="2712720"/>
                </a:cubicBezTo>
                <a:cubicBezTo>
                  <a:pt x="2699173" y="2301240"/>
                  <a:pt x="3313853" y="1234440"/>
                  <a:pt x="3037840" y="924560"/>
                </a:cubicBezTo>
                <a:cubicBezTo>
                  <a:pt x="2761827" y="614680"/>
                  <a:pt x="1586653" y="1007533"/>
                  <a:pt x="1097280" y="853440"/>
                </a:cubicBezTo>
                <a:cubicBezTo>
                  <a:pt x="607907" y="699347"/>
                  <a:pt x="221827" y="30480"/>
                  <a:pt x="101600"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4" name="任意多边形: 形状 113"/>
          <p:cNvSpPr/>
          <p:nvPr/>
        </p:nvSpPr>
        <p:spPr>
          <a:xfrm>
            <a:off x="-21264" y="374511"/>
            <a:ext cx="4111996" cy="5665794"/>
          </a:xfrm>
          <a:custGeom>
            <a:avLst/>
            <a:gdLst>
              <a:gd name="connsiteX0" fmla="*/ 0 w 4111996"/>
              <a:gd name="connsiteY0" fmla="*/ 4257040 h 5665794"/>
              <a:gd name="connsiteX1" fmla="*/ 1574800 w 4111996"/>
              <a:gd name="connsiteY1" fmla="*/ 5374640 h 5665794"/>
              <a:gd name="connsiteX2" fmla="*/ 1920240 w 4111996"/>
              <a:gd name="connsiteY2" fmla="*/ 4836160 h 5665794"/>
              <a:gd name="connsiteX3" fmla="*/ 1188720 w 4111996"/>
              <a:gd name="connsiteY3" fmla="*/ 4805680 h 5665794"/>
              <a:gd name="connsiteX4" fmla="*/ 1280160 w 4111996"/>
              <a:gd name="connsiteY4" fmla="*/ 5608320 h 5665794"/>
              <a:gd name="connsiteX5" fmla="*/ 2661920 w 4111996"/>
              <a:gd name="connsiteY5" fmla="*/ 5405120 h 5665794"/>
              <a:gd name="connsiteX6" fmla="*/ 2997200 w 4111996"/>
              <a:gd name="connsiteY6" fmla="*/ 3840480 h 5665794"/>
              <a:gd name="connsiteX7" fmla="*/ 3810000 w 4111996"/>
              <a:gd name="connsiteY7" fmla="*/ 3108960 h 5665794"/>
              <a:gd name="connsiteX8" fmla="*/ 4094480 w 4111996"/>
              <a:gd name="connsiteY8" fmla="*/ 3515360 h 5665794"/>
              <a:gd name="connsiteX9" fmla="*/ 3362960 w 4111996"/>
              <a:gd name="connsiteY9" fmla="*/ 3393440 h 5665794"/>
              <a:gd name="connsiteX10" fmla="*/ 2753360 w 4111996"/>
              <a:gd name="connsiteY10" fmla="*/ 2712720 h 5665794"/>
              <a:gd name="connsiteX11" fmla="*/ 3037840 w 4111996"/>
              <a:gd name="connsiteY11" fmla="*/ 924560 h 5665794"/>
              <a:gd name="connsiteX12" fmla="*/ 1097280 w 4111996"/>
              <a:gd name="connsiteY12" fmla="*/ 853440 h 5665794"/>
              <a:gd name="connsiteX13" fmla="*/ 101600 w 4111996"/>
              <a:gd name="connsiteY13" fmla="*/ 0 h 566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996" h="5665794">
                <a:moveTo>
                  <a:pt x="0" y="4257040"/>
                </a:moveTo>
                <a:cubicBezTo>
                  <a:pt x="627380" y="4767580"/>
                  <a:pt x="1254760" y="5278120"/>
                  <a:pt x="1574800" y="5374640"/>
                </a:cubicBezTo>
                <a:cubicBezTo>
                  <a:pt x="1894840" y="5471160"/>
                  <a:pt x="1984587" y="4930987"/>
                  <a:pt x="1920240" y="4836160"/>
                </a:cubicBezTo>
                <a:cubicBezTo>
                  <a:pt x="1855893" y="4741333"/>
                  <a:pt x="1295400" y="4676987"/>
                  <a:pt x="1188720" y="4805680"/>
                </a:cubicBezTo>
                <a:cubicBezTo>
                  <a:pt x="1082040" y="4934373"/>
                  <a:pt x="1034627" y="5508413"/>
                  <a:pt x="1280160" y="5608320"/>
                </a:cubicBezTo>
                <a:cubicBezTo>
                  <a:pt x="1525693" y="5708227"/>
                  <a:pt x="2375747" y="5699760"/>
                  <a:pt x="2661920" y="5405120"/>
                </a:cubicBezTo>
                <a:cubicBezTo>
                  <a:pt x="2948093" y="5110480"/>
                  <a:pt x="2805853" y="4223173"/>
                  <a:pt x="2997200" y="3840480"/>
                </a:cubicBezTo>
                <a:cubicBezTo>
                  <a:pt x="3188547" y="3457787"/>
                  <a:pt x="3627120" y="3163147"/>
                  <a:pt x="3810000" y="3108960"/>
                </a:cubicBezTo>
                <a:cubicBezTo>
                  <a:pt x="3992880" y="3054773"/>
                  <a:pt x="4168987" y="3467947"/>
                  <a:pt x="4094480" y="3515360"/>
                </a:cubicBezTo>
                <a:cubicBezTo>
                  <a:pt x="4019973" y="3562773"/>
                  <a:pt x="3586480" y="3527213"/>
                  <a:pt x="3362960" y="3393440"/>
                </a:cubicBezTo>
                <a:cubicBezTo>
                  <a:pt x="3139440" y="3259667"/>
                  <a:pt x="2807547" y="3124200"/>
                  <a:pt x="2753360" y="2712720"/>
                </a:cubicBezTo>
                <a:cubicBezTo>
                  <a:pt x="2699173" y="2301240"/>
                  <a:pt x="3313853" y="1234440"/>
                  <a:pt x="3037840" y="924560"/>
                </a:cubicBezTo>
                <a:cubicBezTo>
                  <a:pt x="2761827" y="614680"/>
                  <a:pt x="1586653" y="1007533"/>
                  <a:pt x="1097280" y="853440"/>
                </a:cubicBezTo>
                <a:cubicBezTo>
                  <a:pt x="607907" y="699347"/>
                  <a:pt x="221827" y="30480"/>
                  <a:pt x="101600" y="0"/>
                </a:cubicBezTo>
              </a:path>
            </a:pathLst>
          </a:custGeom>
          <a:noFill/>
          <a:ln w="1905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10" name="组合 109"/>
          <p:cNvGrpSpPr/>
          <p:nvPr/>
        </p:nvGrpSpPr>
        <p:grpSpPr>
          <a:xfrm>
            <a:off x="0" y="-1829"/>
            <a:ext cx="12192000" cy="200055"/>
            <a:chOff x="0" y="-1829"/>
            <a:chExt cx="12192000" cy="200055"/>
          </a:xfrm>
        </p:grpSpPr>
        <p:sp>
          <p:nvSpPr>
            <p:cNvPr id="111" name="矩形 110"/>
            <p:cNvSpPr/>
            <p:nvPr/>
          </p:nvSpPr>
          <p:spPr>
            <a:xfrm>
              <a:off x="2809004" y="-1829"/>
              <a:ext cx="6573992" cy="200055"/>
            </a:xfrm>
            <a:prstGeom prst="rect">
              <a:avLst/>
            </a:prstGeom>
          </p:spPr>
          <p:txBody>
            <a:bodyPr wrap="square">
              <a:spAutoFit/>
            </a:bodyPr>
            <a:lstStyle/>
            <a:p>
              <a:pPr algn="dist"/>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创新</a:t>
              </a:r>
              <a:endParaRPr lang="zh-CN" altLang="en-US"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3" name="矩形 112"/>
            <p:cNvSpPr/>
            <p:nvPr/>
          </p:nvSpPr>
          <p:spPr>
            <a:xfrm>
              <a:off x="0" y="0"/>
              <a:ext cx="12192000" cy="1885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5" name="等腰三角形 114"/>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矩形: 圆角 115"/>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7" name="直接连接符 116"/>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a:off x="11788866" y="43561"/>
              <a:ext cx="94790" cy="92218"/>
              <a:chOff x="8973341" y="436357"/>
              <a:chExt cx="310635" cy="302207"/>
            </a:xfrm>
            <a:solidFill>
              <a:schemeClr val="tx1">
                <a:lumMod val="65000"/>
                <a:lumOff val="35000"/>
              </a:schemeClr>
            </a:solidFill>
          </p:grpSpPr>
          <p:sp>
            <p:nvSpPr>
              <p:cNvPr id="123" name="矩形 122"/>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4" name="矩形 123"/>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9" name="组合 118"/>
            <p:cNvGrpSpPr/>
            <p:nvPr/>
          </p:nvGrpSpPr>
          <p:grpSpPr>
            <a:xfrm rot="2700000">
              <a:off x="11971785" y="36172"/>
              <a:ext cx="73525" cy="108572"/>
              <a:chOff x="11020883" y="20571"/>
              <a:chExt cx="82233" cy="108572"/>
            </a:xfrm>
          </p:grpSpPr>
          <p:cxnSp>
            <p:nvCxnSpPr>
              <p:cNvPr id="121" name="直接连接符 120"/>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2" name="图片 1" descr="/private/var/folders/jp/jps0ttjn6nx7sf9dmh80j1w40000gn/T/com.kingsoft.wpsoffice.mac/photoedit2/20240305134941/temp.pngtemp"/>
          <p:cNvPicPr>
            <a:picLocks noChangeAspect="1"/>
          </p:cNvPicPr>
          <p:nvPr/>
        </p:nvPicPr>
        <p:blipFill>
          <a:blip r:embed="rId12"/>
          <a:stretch>
            <a:fillRect/>
          </a:stretch>
        </p:blipFill>
        <p:spPr>
          <a:xfrm>
            <a:off x="530225" y="398780"/>
            <a:ext cx="1742440" cy="708025"/>
          </a:xfrm>
          <a:prstGeom prst="rect">
            <a:avLst/>
          </a:prstGeom>
        </p:spPr>
      </p:pic>
      <p:sp>
        <p:nvSpPr>
          <p:cNvPr id="3" name="矩形 2"/>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sp>
        <p:nvSpPr>
          <p:cNvPr id="5" name="文本框 4"/>
          <p:cNvSpPr txBox="1"/>
          <p:nvPr>
            <p:custDataLst>
              <p:tags r:id="rId2"/>
            </p:custDataLst>
          </p:nvPr>
        </p:nvSpPr>
        <p:spPr>
          <a:xfrm>
            <a:off x="367029" y="1759585"/>
            <a:ext cx="3290571" cy="1323439"/>
          </a:xfrm>
          <a:prstGeom prst="rect">
            <a:avLst/>
          </a:prstGeom>
          <a:noFill/>
        </p:spPr>
        <p:txBody>
          <a:bodyPr wrap="square" rtlCol="0">
            <a:spAutoFit/>
          </a:bodyPr>
          <a:lstStyle/>
          <a:p>
            <a:pPr algn="l"/>
            <a:r>
              <a:rPr lang="en-US" altLang="zh-CN" sz="4000" b="1" dirty="0">
                <a:solidFill>
                  <a:schemeClr val="accent6">
                    <a:lumMod val="60000"/>
                    <a:lumOff val="40000"/>
                  </a:schemeClr>
                </a:solidFill>
                <a:latin typeface="微软雅黑" panose="020B0503020204020204" pitchFamily="34" charset="-122"/>
                <a:ea typeface="微软雅黑" panose="020B0503020204020204" pitchFamily="34" charset="-122"/>
                <a:sym typeface="+mn-ea"/>
              </a:rPr>
              <a:t>Project Prospects</a:t>
            </a:r>
            <a:endPar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9" name="组合 8"/>
          <p:cNvGrpSpPr/>
          <p:nvPr>
            <p:custDataLst>
              <p:tags r:id="rId3"/>
            </p:custDataLst>
          </p:nvPr>
        </p:nvGrpSpPr>
        <p:grpSpPr>
          <a:xfrm>
            <a:off x="5551685" y="3140993"/>
            <a:ext cx="5779854" cy="1320957"/>
            <a:chOff x="6791285" y="4115876"/>
            <a:chExt cx="5779854" cy="1320957"/>
          </a:xfrm>
        </p:grpSpPr>
        <p:sp>
          <p:nvSpPr>
            <p:cNvPr id="10" name="文本框 9"/>
            <p:cNvSpPr txBox="1"/>
            <p:nvPr>
              <p:custDataLst>
                <p:tags r:id="rId7"/>
              </p:custDataLst>
            </p:nvPr>
          </p:nvSpPr>
          <p:spPr>
            <a:xfrm>
              <a:off x="6791285" y="4115876"/>
              <a:ext cx="2260600" cy="275590"/>
            </a:xfrm>
            <a:prstGeom prst="rect">
              <a:avLst/>
            </a:prstGeom>
            <a:solidFill>
              <a:srgbClr val="333F50"/>
            </a:solid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sym typeface="+mn-ea"/>
                </a:rPr>
                <a:t>Rehabilitation monitoring</a:t>
              </a:r>
            </a:p>
          </p:txBody>
        </p:sp>
        <p:sp>
          <p:nvSpPr>
            <p:cNvPr id="11" name="文本框 10"/>
            <p:cNvSpPr txBox="1"/>
            <p:nvPr>
              <p:custDataLst>
                <p:tags r:id="rId8"/>
              </p:custDataLst>
            </p:nvPr>
          </p:nvSpPr>
          <p:spPr>
            <a:xfrm>
              <a:off x="6791286" y="4404499"/>
              <a:ext cx="5779853" cy="1032334"/>
            </a:xfrm>
            <a:prstGeom prst="rect">
              <a:avLst/>
            </a:prstGeom>
            <a:noFill/>
          </p:spPr>
          <p:txBody>
            <a:bodyPr wrap="square" rtlCol="0">
              <a:spAutoFit/>
            </a:bodyPr>
            <a:lstStyle/>
            <a:p>
              <a:pPr>
                <a:lnSpc>
                  <a:spcPct val="130000"/>
                </a:lnSpc>
              </a:pPr>
              <a:r>
                <a:rPr lang="en-US" altLang="zh-CN" sz="1200" b="0" i="0" dirty="0">
                  <a:solidFill>
                    <a:srgbClr val="404040"/>
                  </a:solidFill>
                  <a:effectLst/>
                  <a:latin typeface="Inter"/>
                </a:rPr>
                <a:t>Real-time monitoring of emotional changes in recovered patients to help therapists adjust their plans. For example, in physical rehabilitation, if the patient is anxious and depressed, the therapist can provide timely guidance to improve the compliance and effectiveness of treatment.</a:t>
              </a:r>
              <a:endParaRPr lang="zh-CN" altLang="en-US" sz="1200" dirty="0">
                <a:solidFill>
                  <a:srgbClr val="333F50"/>
                </a:solidFill>
                <a:latin typeface="微软雅黑" panose="020B0503020204020204" pitchFamily="34" charset="-122"/>
                <a:ea typeface="微软雅黑" panose="020B0503020204020204" pitchFamily="34" charset="-122"/>
              </a:endParaRPr>
            </a:p>
          </p:txBody>
        </p:sp>
      </p:grpSp>
      <p:grpSp>
        <p:nvGrpSpPr>
          <p:cNvPr id="12" name="组合 11"/>
          <p:cNvGrpSpPr/>
          <p:nvPr>
            <p:custDataLst>
              <p:tags r:id="rId4"/>
            </p:custDataLst>
          </p:nvPr>
        </p:nvGrpSpPr>
        <p:grpSpPr>
          <a:xfrm>
            <a:off x="5040587" y="4994363"/>
            <a:ext cx="5779854" cy="1081789"/>
            <a:chOff x="6791285" y="4115876"/>
            <a:chExt cx="5779854" cy="1081789"/>
          </a:xfrm>
        </p:grpSpPr>
        <p:sp>
          <p:nvSpPr>
            <p:cNvPr id="13" name="文本框 12"/>
            <p:cNvSpPr txBox="1"/>
            <p:nvPr>
              <p:custDataLst>
                <p:tags r:id="rId5"/>
              </p:custDataLst>
            </p:nvPr>
          </p:nvSpPr>
          <p:spPr>
            <a:xfrm>
              <a:off x="6791285" y="4115876"/>
              <a:ext cx="2260600" cy="275590"/>
            </a:xfrm>
            <a:prstGeom prst="rect">
              <a:avLst/>
            </a:prstGeom>
            <a:solidFill>
              <a:srgbClr val="333F50"/>
            </a:solid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sym typeface="+mn-ea"/>
                </a:rPr>
                <a:t>Aged care</a:t>
              </a:r>
            </a:p>
          </p:txBody>
        </p:sp>
        <p:sp>
          <p:nvSpPr>
            <p:cNvPr id="14" name="文本框 13"/>
            <p:cNvSpPr txBox="1"/>
            <p:nvPr>
              <p:custDataLst>
                <p:tags r:id="rId6"/>
              </p:custDataLst>
            </p:nvPr>
          </p:nvSpPr>
          <p:spPr>
            <a:xfrm>
              <a:off x="6791286" y="4404499"/>
              <a:ext cx="5779853" cy="793166"/>
            </a:xfrm>
            <a:prstGeom prst="rect">
              <a:avLst/>
            </a:prstGeom>
            <a:noFill/>
          </p:spPr>
          <p:txBody>
            <a:bodyPr wrap="square" rtlCol="0">
              <a:spAutoFit/>
            </a:bodyPr>
            <a:lstStyle/>
            <a:p>
              <a:pPr>
                <a:lnSpc>
                  <a:spcPct val="130000"/>
                </a:lnSpc>
              </a:pPr>
              <a:r>
                <a:rPr lang="en-US" altLang="zh-CN" sz="1200" b="0" i="0" dirty="0">
                  <a:solidFill>
                    <a:srgbClr val="404040"/>
                  </a:solidFill>
                  <a:effectLst/>
                  <a:latin typeface="Inter"/>
                </a:rPr>
                <a:t>Use cameras and wearable devices to collect emotional information about the elderly. Once negative emotions such as loneliness and anxiety are discovered, caregivers can care for them in time.</a:t>
              </a:r>
            </a:p>
          </p:txBody>
        </p:sp>
      </p:gr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1B73B-7E3B-364B-BA39-7B9A8670698D}"/>
            </a:ext>
          </a:extLst>
        </p:cNvPr>
        <p:cNvGrpSpPr/>
        <p:nvPr/>
      </p:nvGrpSpPr>
      <p:grpSpPr>
        <a:xfrm>
          <a:off x="0" y="0"/>
          <a:ext cx="0" cy="0"/>
          <a:chOff x="0" y="0"/>
          <a:chExt cx="0" cy="0"/>
        </a:xfrm>
      </p:grpSpPr>
      <p:sp>
        <p:nvSpPr>
          <p:cNvPr id="87" name="任意多边形: 形状 86">
            <a:extLst>
              <a:ext uri="{FF2B5EF4-FFF2-40B4-BE49-F238E27FC236}">
                <a16:creationId xmlns:a16="http://schemas.microsoft.com/office/drawing/2014/main" id="{6BB685C1-0E6A-A659-3CBC-B675DC9C4C65}"/>
              </a:ext>
            </a:extLst>
          </p:cNvPr>
          <p:cNvSpPr/>
          <p:nvPr/>
        </p:nvSpPr>
        <p:spPr>
          <a:xfrm>
            <a:off x="3682388" y="-1829"/>
            <a:ext cx="8496757" cy="6859829"/>
          </a:xfrm>
          <a:custGeom>
            <a:avLst/>
            <a:gdLst>
              <a:gd name="connsiteX0" fmla="*/ 2528063 w 11340338"/>
              <a:gd name="connsiteY0" fmla="*/ 0 h 6859829"/>
              <a:gd name="connsiteX1" fmla="*/ 11329472 w 11340338"/>
              <a:gd name="connsiteY1" fmla="*/ 0 h 6859829"/>
              <a:gd name="connsiteX2" fmla="*/ 11329472 w 11340338"/>
              <a:gd name="connsiteY2" fmla="*/ 118140 h 6859829"/>
              <a:gd name="connsiteX3" fmla="*/ 11340338 w 11340338"/>
              <a:gd name="connsiteY3" fmla="*/ 118140 h 6859829"/>
              <a:gd name="connsiteX4" fmla="*/ 11340338 w 11340338"/>
              <a:gd name="connsiteY4" fmla="*/ 6854801 h 6859829"/>
              <a:gd name="connsiteX5" fmla="*/ 6632001 w 11340338"/>
              <a:gd name="connsiteY5" fmla="*/ 6854801 h 6859829"/>
              <a:gd name="connsiteX6" fmla="*/ 6632001 w 11340338"/>
              <a:gd name="connsiteY6" fmla="*/ 6859829 h 6859829"/>
              <a:gd name="connsiteX7" fmla="*/ 1311998 w 11340338"/>
              <a:gd name="connsiteY7" fmla="*/ 6859829 h 6859829"/>
              <a:gd name="connsiteX8" fmla="*/ 129364 w 11340338"/>
              <a:gd name="connsiteY8" fmla="*/ 5552810 h 6859829"/>
              <a:gd name="connsiteX9" fmla="*/ 127739 w 11340338"/>
              <a:gd name="connsiteY9" fmla="*/ 5548418 h 6859829"/>
              <a:gd name="connsiteX10" fmla="*/ 118624 w 11340338"/>
              <a:gd name="connsiteY10" fmla="*/ 5538374 h 6859829"/>
              <a:gd name="connsiteX11" fmla="*/ 1996596 w 11340338"/>
              <a:gd name="connsiteY11" fmla="*/ 3666354 h 6859829"/>
              <a:gd name="connsiteX12" fmla="*/ 2023681 w 11340338"/>
              <a:gd name="connsiteY12" fmla="*/ 3562607 h 6859829"/>
              <a:gd name="connsiteX13" fmla="*/ 2019311 w 11340338"/>
              <a:gd name="connsiteY13" fmla="*/ 3500127 h 6859829"/>
              <a:gd name="connsiteX14" fmla="*/ 522638 w 11340338"/>
              <a:gd name="connsiteY14" fmla="*/ 1663564 h 6859829"/>
              <a:gd name="connsiteX15" fmla="*/ 555622 w 11340338"/>
              <a:gd name="connsiteY15" fmla="*/ 1629716 h 6859829"/>
              <a:gd name="connsiteX16" fmla="*/ 571514 w 11340338"/>
              <a:gd name="connsiteY16" fmla="*/ 1604615 h 6859829"/>
              <a:gd name="connsiteX17" fmla="*/ 2528063 w 11340338"/>
              <a:gd name="connsiteY17" fmla="*/ 0 h 685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340338" h="6859829">
                <a:moveTo>
                  <a:pt x="2528063" y="0"/>
                </a:moveTo>
                <a:lnTo>
                  <a:pt x="11329472" y="0"/>
                </a:lnTo>
                <a:lnTo>
                  <a:pt x="11329472" y="118140"/>
                </a:lnTo>
                <a:lnTo>
                  <a:pt x="11340338" y="118140"/>
                </a:lnTo>
                <a:lnTo>
                  <a:pt x="11340338" y="6854801"/>
                </a:lnTo>
                <a:lnTo>
                  <a:pt x="6632001" y="6854801"/>
                </a:lnTo>
                <a:lnTo>
                  <a:pt x="6632001" y="6859829"/>
                </a:lnTo>
                <a:lnTo>
                  <a:pt x="1311998" y="6859829"/>
                </a:lnTo>
                <a:cubicBezTo>
                  <a:pt x="1311998" y="6165645"/>
                  <a:pt x="353915" y="5948712"/>
                  <a:pt x="129364" y="5552810"/>
                </a:cubicBezTo>
                <a:lnTo>
                  <a:pt x="127739" y="5548418"/>
                </a:lnTo>
                <a:lnTo>
                  <a:pt x="118624" y="5538374"/>
                </a:lnTo>
                <a:cubicBezTo>
                  <a:pt x="-530339" y="4731895"/>
                  <a:pt x="1680328" y="4564070"/>
                  <a:pt x="1996596" y="3666354"/>
                </a:cubicBezTo>
                <a:lnTo>
                  <a:pt x="2023681" y="3562607"/>
                </a:lnTo>
                <a:lnTo>
                  <a:pt x="2019311" y="3500127"/>
                </a:lnTo>
                <a:cubicBezTo>
                  <a:pt x="1888924" y="2582755"/>
                  <a:pt x="-186188" y="2469404"/>
                  <a:pt x="522638" y="1663564"/>
                </a:cubicBezTo>
                <a:lnTo>
                  <a:pt x="555622" y="1629716"/>
                </a:lnTo>
                <a:lnTo>
                  <a:pt x="571514" y="1604615"/>
                </a:lnTo>
                <a:cubicBezTo>
                  <a:pt x="943011" y="1118570"/>
                  <a:pt x="2528063" y="852244"/>
                  <a:pt x="2528063" y="0"/>
                </a:cubicBezTo>
                <a:close/>
              </a:path>
            </a:pathLst>
          </a:custGeom>
          <a:solidFill>
            <a:schemeClr val="accent6">
              <a:lumMod val="60000"/>
              <a:lumOff val="40000"/>
            </a:schemeClr>
          </a:solidFill>
          <a:ln>
            <a:noFill/>
          </a:ln>
          <a:effectLst>
            <a:outerShdw blurRad="266700" dist="76200" dir="10800000" algn="ctr" rotWithShape="0">
              <a:srgbClr val="000000">
                <a:alpha val="72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微软雅黑" panose="020B0503020204020204" pitchFamily="34" charset="-122"/>
              <a:ea typeface="微软雅黑" panose="020B0503020204020204" pitchFamily="34" charset="-122"/>
            </a:endParaRPr>
          </a:p>
        </p:txBody>
      </p:sp>
      <p:sp>
        <p:nvSpPr>
          <p:cNvPr id="103" name="文本框 102">
            <a:extLst>
              <a:ext uri="{FF2B5EF4-FFF2-40B4-BE49-F238E27FC236}">
                <a16:creationId xmlns:a16="http://schemas.microsoft.com/office/drawing/2014/main" id="{B8764896-1802-C855-C04C-A4D8055CD48A}"/>
              </a:ext>
            </a:extLst>
          </p:cNvPr>
          <p:cNvSpPr txBox="1"/>
          <p:nvPr/>
        </p:nvSpPr>
        <p:spPr>
          <a:xfrm>
            <a:off x="393700" y="6305550"/>
            <a:ext cx="2464435" cy="229870"/>
          </a:xfrm>
          <a:prstGeom prst="rect">
            <a:avLst/>
          </a:prstGeom>
          <a:noFill/>
        </p:spPr>
        <p:txBody>
          <a:bodyPr wrap="square" rtlCol="0">
            <a:spAutoFit/>
          </a:bodyPr>
          <a:lstStyle/>
          <a:p>
            <a:pPr algn="dist"/>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89" name="文本框 88">
            <a:extLst>
              <a:ext uri="{FF2B5EF4-FFF2-40B4-BE49-F238E27FC236}">
                <a16:creationId xmlns:a16="http://schemas.microsoft.com/office/drawing/2014/main" id="{9C40E194-0941-6224-7DEB-015ADE7507E4}"/>
              </a:ext>
            </a:extLst>
          </p:cNvPr>
          <p:cNvSpPr txBox="1"/>
          <p:nvPr/>
        </p:nvSpPr>
        <p:spPr>
          <a:xfrm>
            <a:off x="202434" y="6369076"/>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chemeClr val="bg1">
              <a:alpha val="14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125" name="文本框 124">
            <a:extLst>
              <a:ext uri="{FF2B5EF4-FFF2-40B4-BE49-F238E27FC236}">
                <a16:creationId xmlns:a16="http://schemas.microsoft.com/office/drawing/2014/main" id="{77D046E3-49ED-7F45-409B-24CB00A393A8}"/>
              </a:ext>
            </a:extLst>
          </p:cNvPr>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79" name="矩形 78">
            <a:extLst>
              <a:ext uri="{FF2B5EF4-FFF2-40B4-BE49-F238E27FC236}">
                <a16:creationId xmlns:a16="http://schemas.microsoft.com/office/drawing/2014/main" id="{F1EF00A2-801D-8253-3EC3-A35BB2DE0528}"/>
              </a:ext>
            </a:extLst>
          </p:cNvPr>
          <p:cNvSpPr/>
          <p:nvPr/>
        </p:nvSpPr>
        <p:spPr>
          <a:xfrm>
            <a:off x="465165" y="3200673"/>
            <a:ext cx="452027" cy="52075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96" name="组合 95">
            <a:extLst>
              <a:ext uri="{FF2B5EF4-FFF2-40B4-BE49-F238E27FC236}">
                <a16:creationId xmlns:a16="http://schemas.microsoft.com/office/drawing/2014/main" id="{6BAE7AD5-872C-FEE3-4372-5D1FB4A4FB50}"/>
              </a:ext>
            </a:extLst>
          </p:cNvPr>
          <p:cNvGrpSpPr/>
          <p:nvPr>
            <p:custDataLst>
              <p:tags r:id="rId1"/>
            </p:custDataLst>
          </p:nvPr>
        </p:nvGrpSpPr>
        <p:grpSpPr>
          <a:xfrm>
            <a:off x="4868066" y="1460289"/>
            <a:ext cx="5779855" cy="934953"/>
            <a:chOff x="6791284" y="4115877"/>
            <a:chExt cx="5779855" cy="934953"/>
          </a:xfrm>
        </p:grpSpPr>
        <p:sp>
          <p:nvSpPr>
            <p:cNvPr id="98" name="文本框 97">
              <a:extLst>
                <a:ext uri="{FF2B5EF4-FFF2-40B4-BE49-F238E27FC236}">
                  <a16:creationId xmlns:a16="http://schemas.microsoft.com/office/drawing/2014/main" id="{CD1724B6-224F-3163-B2A0-9A5194278B94}"/>
                </a:ext>
              </a:extLst>
            </p:cNvPr>
            <p:cNvSpPr txBox="1"/>
            <p:nvPr>
              <p:custDataLst>
                <p:tags r:id="rId9"/>
              </p:custDataLst>
            </p:nvPr>
          </p:nvSpPr>
          <p:spPr>
            <a:xfrm>
              <a:off x="6791284" y="4115877"/>
              <a:ext cx="2914725" cy="274994"/>
            </a:xfrm>
            <a:prstGeom prst="rect">
              <a:avLst/>
            </a:prstGeom>
            <a:solidFill>
              <a:srgbClr val="333F50"/>
            </a:solid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sym typeface="+mn-ea"/>
                </a:rPr>
                <a:t>Classroom effectiveness evaluation</a:t>
              </a:r>
            </a:p>
          </p:txBody>
        </p:sp>
        <p:sp>
          <p:nvSpPr>
            <p:cNvPr id="99" name="文本框 98">
              <a:extLst>
                <a:ext uri="{FF2B5EF4-FFF2-40B4-BE49-F238E27FC236}">
                  <a16:creationId xmlns:a16="http://schemas.microsoft.com/office/drawing/2014/main" id="{93F671AD-57AF-933A-744B-839D419EEC4F}"/>
                </a:ext>
              </a:extLst>
            </p:cNvPr>
            <p:cNvSpPr txBox="1"/>
            <p:nvPr>
              <p:custDataLst>
                <p:tags r:id="rId10"/>
              </p:custDataLst>
            </p:nvPr>
          </p:nvSpPr>
          <p:spPr>
            <a:xfrm>
              <a:off x="6791286" y="4404499"/>
              <a:ext cx="5779853" cy="646331"/>
            </a:xfrm>
            <a:prstGeom prst="rect">
              <a:avLst/>
            </a:prstGeom>
            <a:noFill/>
          </p:spPr>
          <p:txBody>
            <a:bodyPr wrap="square" rtlCol="0">
              <a:spAutoFit/>
            </a:bodyPr>
            <a:lstStyle/>
            <a:p>
              <a:pPr algn="l"/>
              <a:r>
                <a:rPr lang="en-US" altLang="zh-CN" sz="1200" b="0" i="0" dirty="0">
                  <a:solidFill>
                    <a:srgbClr val="404040"/>
                  </a:solidFill>
                  <a:effectLst/>
                  <a:latin typeface="Inter"/>
                </a:rPr>
                <a:t>By analyzing students' classroom expressions and body language, teachers can grasp students' acceptance and interests of teaching content, and adjust teaching methods in a timely manner.</a:t>
              </a:r>
            </a:p>
          </p:txBody>
        </p:sp>
      </p:grpSp>
      <p:sp>
        <p:nvSpPr>
          <p:cNvPr id="112" name="任意多边形: 形状 111">
            <a:extLst>
              <a:ext uri="{FF2B5EF4-FFF2-40B4-BE49-F238E27FC236}">
                <a16:creationId xmlns:a16="http://schemas.microsoft.com/office/drawing/2014/main" id="{5C46B1D6-C29E-25F2-93EB-6F148C97408A}"/>
              </a:ext>
            </a:extLst>
          </p:cNvPr>
          <p:cNvSpPr/>
          <p:nvPr/>
        </p:nvSpPr>
        <p:spPr>
          <a:xfrm>
            <a:off x="-274320" y="629920"/>
            <a:ext cx="4111996" cy="5665794"/>
          </a:xfrm>
          <a:custGeom>
            <a:avLst/>
            <a:gdLst>
              <a:gd name="connsiteX0" fmla="*/ 0 w 4111996"/>
              <a:gd name="connsiteY0" fmla="*/ 4257040 h 5665794"/>
              <a:gd name="connsiteX1" fmla="*/ 1574800 w 4111996"/>
              <a:gd name="connsiteY1" fmla="*/ 5374640 h 5665794"/>
              <a:gd name="connsiteX2" fmla="*/ 1920240 w 4111996"/>
              <a:gd name="connsiteY2" fmla="*/ 4836160 h 5665794"/>
              <a:gd name="connsiteX3" fmla="*/ 1188720 w 4111996"/>
              <a:gd name="connsiteY3" fmla="*/ 4805680 h 5665794"/>
              <a:gd name="connsiteX4" fmla="*/ 1280160 w 4111996"/>
              <a:gd name="connsiteY4" fmla="*/ 5608320 h 5665794"/>
              <a:gd name="connsiteX5" fmla="*/ 2661920 w 4111996"/>
              <a:gd name="connsiteY5" fmla="*/ 5405120 h 5665794"/>
              <a:gd name="connsiteX6" fmla="*/ 2997200 w 4111996"/>
              <a:gd name="connsiteY6" fmla="*/ 3840480 h 5665794"/>
              <a:gd name="connsiteX7" fmla="*/ 3810000 w 4111996"/>
              <a:gd name="connsiteY7" fmla="*/ 3108960 h 5665794"/>
              <a:gd name="connsiteX8" fmla="*/ 4094480 w 4111996"/>
              <a:gd name="connsiteY8" fmla="*/ 3515360 h 5665794"/>
              <a:gd name="connsiteX9" fmla="*/ 3362960 w 4111996"/>
              <a:gd name="connsiteY9" fmla="*/ 3393440 h 5665794"/>
              <a:gd name="connsiteX10" fmla="*/ 2753360 w 4111996"/>
              <a:gd name="connsiteY10" fmla="*/ 2712720 h 5665794"/>
              <a:gd name="connsiteX11" fmla="*/ 3037840 w 4111996"/>
              <a:gd name="connsiteY11" fmla="*/ 924560 h 5665794"/>
              <a:gd name="connsiteX12" fmla="*/ 1097280 w 4111996"/>
              <a:gd name="connsiteY12" fmla="*/ 853440 h 5665794"/>
              <a:gd name="connsiteX13" fmla="*/ 101600 w 4111996"/>
              <a:gd name="connsiteY13" fmla="*/ 0 h 566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996" h="5665794">
                <a:moveTo>
                  <a:pt x="0" y="4257040"/>
                </a:moveTo>
                <a:cubicBezTo>
                  <a:pt x="627380" y="4767580"/>
                  <a:pt x="1254760" y="5278120"/>
                  <a:pt x="1574800" y="5374640"/>
                </a:cubicBezTo>
                <a:cubicBezTo>
                  <a:pt x="1894840" y="5471160"/>
                  <a:pt x="1984587" y="4930987"/>
                  <a:pt x="1920240" y="4836160"/>
                </a:cubicBezTo>
                <a:cubicBezTo>
                  <a:pt x="1855893" y="4741333"/>
                  <a:pt x="1295400" y="4676987"/>
                  <a:pt x="1188720" y="4805680"/>
                </a:cubicBezTo>
                <a:cubicBezTo>
                  <a:pt x="1082040" y="4934373"/>
                  <a:pt x="1034627" y="5508413"/>
                  <a:pt x="1280160" y="5608320"/>
                </a:cubicBezTo>
                <a:cubicBezTo>
                  <a:pt x="1525693" y="5708227"/>
                  <a:pt x="2375747" y="5699760"/>
                  <a:pt x="2661920" y="5405120"/>
                </a:cubicBezTo>
                <a:cubicBezTo>
                  <a:pt x="2948093" y="5110480"/>
                  <a:pt x="2805853" y="4223173"/>
                  <a:pt x="2997200" y="3840480"/>
                </a:cubicBezTo>
                <a:cubicBezTo>
                  <a:pt x="3188547" y="3457787"/>
                  <a:pt x="3627120" y="3163147"/>
                  <a:pt x="3810000" y="3108960"/>
                </a:cubicBezTo>
                <a:cubicBezTo>
                  <a:pt x="3992880" y="3054773"/>
                  <a:pt x="4168987" y="3467947"/>
                  <a:pt x="4094480" y="3515360"/>
                </a:cubicBezTo>
                <a:cubicBezTo>
                  <a:pt x="4019973" y="3562773"/>
                  <a:pt x="3586480" y="3527213"/>
                  <a:pt x="3362960" y="3393440"/>
                </a:cubicBezTo>
                <a:cubicBezTo>
                  <a:pt x="3139440" y="3259667"/>
                  <a:pt x="2807547" y="3124200"/>
                  <a:pt x="2753360" y="2712720"/>
                </a:cubicBezTo>
                <a:cubicBezTo>
                  <a:pt x="2699173" y="2301240"/>
                  <a:pt x="3313853" y="1234440"/>
                  <a:pt x="3037840" y="924560"/>
                </a:cubicBezTo>
                <a:cubicBezTo>
                  <a:pt x="2761827" y="614680"/>
                  <a:pt x="1586653" y="1007533"/>
                  <a:pt x="1097280" y="853440"/>
                </a:cubicBezTo>
                <a:cubicBezTo>
                  <a:pt x="607907" y="699347"/>
                  <a:pt x="221827" y="30480"/>
                  <a:pt x="101600" y="0"/>
                </a:cubicBez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4" name="任意多边形: 形状 113">
            <a:extLst>
              <a:ext uri="{FF2B5EF4-FFF2-40B4-BE49-F238E27FC236}">
                <a16:creationId xmlns:a16="http://schemas.microsoft.com/office/drawing/2014/main" id="{442612A8-F90A-695C-8704-CE78F1B39CC9}"/>
              </a:ext>
            </a:extLst>
          </p:cNvPr>
          <p:cNvSpPr/>
          <p:nvPr/>
        </p:nvSpPr>
        <p:spPr>
          <a:xfrm>
            <a:off x="-21264" y="374511"/>
            <a:ext cx="4111996" cy="5665794"/>
          </a:xfrm>
          <a:custGeom>
            <a:avLst/>
            <a:gdLst>
              <a:gd name="connsiteX0" fmla="*/ 0 w 4111996"/>
              <a:gd name="connsiteY0" fmla="*/ 4257040 h 5665794"/>
              <a:gd name="connsiteX1" fmla="*/ 1574800 w 4111996"/>
              <a:gd name="connsiteY1" fmla="*/ 5374640 h 5665794"/>
              <a:gd name="connsiteX2" fmla="*/ 1920240 w 4111996"/>
              <a:gd name="connsiteY2" fmla="*/ 4836160 h 5665794"/>
              <a:gd name="connsiteX3" fmla="*/ 1188720 w 4111996"/>
              <a:gd name="connsiteY3" fmla="*/ 4805680 h 5665794"/>
              <a:gd name="connsiteX4" fmla="*/ 1280160 w 4111996"/>
              <a:gd name="connsiteY4" fmla="*/ 5608320 h 5665794"/>
              <a:gd name="connsiteX5" fmla="*/ 2661920 w 4111996"/>
              <a:gd name="connsiteY5" fmla="*/ 5405120 h 5665794"/>
              <a:gd name="connsiteX6" fmla="*/ 2997200 w 4111996"/>
              <a:gd name="connsiteY6" fmla="*/ 3840480 h 5665794"/>
              <a:gd name="connsiteX7" fmla="*/ 3810000 w 4111996"/>
              <a:gd name="connsiteY7" fmla="*/ 3108960 h 5665794"/>
              <a:gd name="connsiteX8" fmla="*/ 4094480 w 4111996"/>
              <a:gd name="connsiteY8" fmla="*/ 3515360 h 5665794"/>
              <a:gd name="connsiteX9" fmla="*/ 3362960 w 4111996"/>
              <a:gd name="connsiteY9" fmla="*/ 3393440 h 5665794"/>
              <a:gd name="connsiteX10" fmla="*/ 2753360 w 4111996"/>
              <a:gd name="connsiteY10" fmla="*/ 2712720 h 5665794"/>
              <a:gd name="connsiteX11" fmla="*/ 3037840 w 4111996"/>
              <a:gd name="connsiteY11" fmla="*/ 924560 h 5665794"/>
              <a:gd name="connsiteX12" fmla="*/ 1097280 w 4111996"/>
              <a:gd name="connsiteY12" fmla="*/ 853440 h 5665794"/>
              <a:gd name="connsiteX13" fmla="*/ 101600 w 4111996"/>
              <a:gd name="connsiteY13" fmla="*/ 0 h 566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11996" h="5665794">
                <a:moveTo>
                  <a:pt x="0" y="4257040"/>
                </a:moveTo>
                <a:cubicBezTo>
                  <a:pt x="627380" y="4767580"/>
                  <a:pt x="1254760" y="5278120"/>
                  <a:pt x="1574800" y="5374640"/>
                </a:cubicBezTo>
                <a:cubicBezTo>
                  <a:pt x="1894840" y="5471160"/>
                  <a:pt x="1984587" y="4930987"/>
                  <a:pt x="1920240" y="4836160"/>
                </a:cubicBezTo>
                <a:cubicBezTo>
                  <a:pt x="1855893" y="4741333"/>
                  <a:pt x="1295400" y="4676987"/>
                  <a:pt x="1188720" y="4805680"/>
                </a:cubicBezTo>
                <a:cubicBezTo>
                  <a:pt x="1082040" y="4934373"/>
                  <a:pt x="1034627" y="5508413"/>
                  <a:pt x="1280160" y="5608320"/>
                </a:cubicBezTo>
                <a:cubicBezTo>
                  <a:pt x="1525693" y="5708227"/>
                  <a:pt x="2375747" y="5699760"/>
                  <a:pt x="2661920" y="5405120"/>
                </a:cubicBezTo>
                <a:cubicBezTo>
                  <a:pt x="2948093" y="5110480"/>
                  <a:pt x="2805853" y="4223173"/>
                  <a:pt x="2997200" y="3840480"/>
                </a:cubicBezTo>
                <a:cubicBezTo>
                  <a:pt x="3188547" y="3457787"/>
                  <a:pt x="3627120" y="3163147"/>
                  <a:pt x="3810000" y="3108960"/>
                </a:cubicBezTo>
                <a:cubicBezTo>
                  <a:pt x="3992880" y="3054773"/>
                  <a:pt x="4168987" y="3467947"/>
                  <a:pt x="4094480" y="3515360"/>
                </a:cubicBezTo>
                <a:cubicBezTo>
                  <a:pt x="4019973" y="3562773"/>
                  <a:pt x="3586480" y="3527213"/>
                  <a:pt x="3362960" y="3393440"/>
                </a:cubicBezTo>
                <a:cubicBezTo>
                  <a:pt x="3139440" y="3259667"/>
                  <a:pt x="2807547" y="3124200"/>
                  <a:pt x="2753360" y="2712720"/>
                </a:cubicBezTo>
                <a:cubicBezTo>
                  <a:pt x="2699173" y="2301240"/>
                  <a:pt x="3313853" y="1234440"/>
                  <a:pt x="3037840" y="924560"/>
                </a:cubicBezTo>
                <a:cubicBezTo>
                  <a:pt x="2761827" y="614680"/>
                  <a:pt x="1586653" y="1007533"/>
                  <a:pt x="1097280" y="853440"/>
                </a:cubicBezTo>
                <a:cubicBezTo>
                  <a:pt x="607907" y="699347"/>
                  <a:pt x="221827" y="30480"/>
                  <a:pt x="101600" y="0"/>
                </a:cubicBezTo>
              </a:path>
            </a:pathLst>
          </a:custGeom>
          <a:noFill/>
          <a:ln w="1905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10" name="组合 109">
            <a:extLst>
              <a:ext uri="{FF2B5EF4-FFF2-40B4-BE49-F238E27FC236}">
                <a16:creationId xmlns:a16="http://schemas.microsoft.com/office/drawing/2014/main" id="{CBBBC658-360F-CD93-0B80-3079666A58A1}"/>
              </a:ext>
            </a:extLst>
          </p:cNvPr>
          <p:cNvGrpSpPr/>
          <p:nvPr/>
        </p:nvGrpSpPr>
        <p:grpSpPr>
          <a:xfrm>
            <a:off x="0" y="-1829"/>
            <a:ext cx="12192000" cy="200055"/>
            <a:chOff x="0" y="-1829"/>
            <a:chExt cx="12192000" cy="200055"/>
          </a:xfrm>
        </p:grpSpPr>
        <p:sp>
          <p:nvSpPr>
            <p:cNvPr id="111" name="矩形 110">
              <a:extLst>
                <a:ext uri="{FF2B5EF4-FFF2-40B4-BE49-F238E27FC236}">
                  <a16:creationId xmlns:a16="http://schemas.microsoft.com/office/drawing/2014/main" id="{D8F77EEB-C1D2-325B-4131-269C29602609}"/>
                </a:ext>
              </a:extLst>
            </p:cNvPr>
            <p:cNvSpPr/>
            <p:nvPr/>
          </p:nvSpPr>
          <p:spPr>
            <a:xfrm>
              <a:off x="2809004" y="-1829"/>
              <a:ext cx="6573992" cy="200055"/>
            </a:xfrm>
            <a:prstGeom prst="rect">
              <a:avLst/>
            </a:prstGeom>
          </p:spPr>
          <p:txBody>
            <a:bodyPr wrap="square">
              <a:spAutoFit/>
            </a:bodyPr>
            <a:lstStyle/>
            <a:p>
              <a:pPr algn="dist"/>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创新</a:t>
              </a:r>
              <a:endParaRPr lang="zh-CN" altLang="en-US"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3" name="矩形 112">
              <a:extLst>
                <a:ext uri="{FF2B5EF4-FFF2-40B4-BE49-F238E27FC236}">
                  <a16:creationId xmlns:a16="http://schemas.microsoft.com/office/drawing/2014/main" id="{3E089D55-6A25-B14D-90FB-62C06F72D5F2}"/>
                </a:ext>
              </a:extLst>
            </p:cNvPr>
            <p:cNvSpPr/>
            <p:nvPr/>
          </p:nvSpPr>
          <p:spPr>
            <a:xfrm>
              <a:off x="0" y="0"/>
              <a:ext cx="12192000" cy="1885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5" name="等腰三角形 114">
              <a:extLst>
                <a:ext uri="{FF2B5EF4-FFF2-40B4-BE49-F238E27FC236}">
                  <a16:creationId xmlns:a16="http://schemas.microsoft.com/office/drawing/2014/main" id="{E07E3284-0178-266C-ABEC-74A8CAF05888}"/>
                </a:ext>
              </a:extLst>
            </p:cNvPr>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矩形: 圆角 115">
              <a:extLst>
                <a:ext uri="{FF2B5EF4-FFF2-40B4-BE49-F238E27FC236}">
                  <a16:creationId xmlns:a16="http://schemas.microsoft.com/office/drawing/2014/main" id="{94701367-D5E4-99A7-3C07-C4B9CDF84374}"/>
                </a:ext>
              </a:extLst>
            </p:cNvPr>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7" name="直接连接符 116">
              <a:extLst>
                <a:ext uri="{FF2B5EF4-FFF2-40B4-BE49-F238E27FC236}">
                  <a16:creationId xmlns:a16="http://schemas.microsoft.com/office/drawing/2014/main" id="{BA32309E-76F8-A58E-2EEB-3D21E7D57AB3}"/>
                </a:ext>
              </a:extLst>
            </p:cNvPr>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8" name="组合 117">
              <a:extLst>
                <a:ext uri="{FF2B5EF4-FFF2-40B4-BE49-F238E27FC236}">
                  <a16:creationId xmlns:a16="http://schemas.microsoft.com/office/drawing/2014/main" id="{C2D79006-219D-3555-0E9C-BACEDF76AA16}"/>
                </a:ext>
              </a:extLst>
            </p:cNvPr>
            <p:cNvGrpSpPr/>
            <p:nvPr/>
          </p:nvGrpSpPr>
          <p:grpSpPr>
            <a:xfrm>
              <a:off x="11788866" y="43561"/>
              <a:ext cx="94790" cy="92218"/>
              <a:chOff x="8973341" y="436357"/>
              <a:chExt cx="310635" cy="302207"/>
            </a:xfrm>
            <a:solidFill>
              <a:schemeClr val="tx1">
                <a:lumMod val="65000"/>
                <a:lumOff val="35000"/>
              </a:schemeClr>
            </a:solidFill>
          </p:grpSpPr>
          <p:sp>
            <p:nvSpPr>
              <p:cNvPr id="123" name="矩形 122">
                <a:extLst>
                  <a:ext uri="{FF2B5EF4-FFF2-40B4-BE49-F238E27FC236}">
                    <a16:creationId xmlns:a16="http://schemas.microsoft.com/office/drawing/2014/main" id="{5B34D03C-5B07-2CDA-91D2-5BAC78DE6D48}"/>
                  </a:ext>
                </a:extLst>
              </p:cNvPr>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4" name="矩形 123">
                <a:extLst>
                  <a:ext uri="{FF2B5EF4-FFF2-40B4-BE49-F238E27FC236}">
                    <a16:creationId xmlns:a16="http://schemas.microsoft.com/office/drawing/2014/main" id="{AE49087F-63CE-ABAA-C032-AE90D41E3994}"/>
                  </a:ext>
                </a:extLst>
              </p:cNvPr>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9" name="组合 118">
              <a:extLst>
                <a:ext uri="{FF2B5EF4-FFF2-40B4-BE49-F238E27FC236}">
                  <a16:creationId xmlns:a16="http://schemas.microsoft.com/office/drawing/2014/main" id="{578122FC-3966-B5F3-B6B2-4B99C6551F7A}"/>
                </a:ext>
              </a:extLst>
            </p:cNvPr>
            <p:cNvGrpSpPr/>
            <p:nvPr/>
          </p:nvGrpSpPr>
          <p:grpSpPr>
            <a:xfrm rot="2700000">
              <a:off x="11971785" y="36172"/>
              <a:ext cx="73525" cy="108572"/>
              <a:chOff x="11020883" y="20571"/>
              <a:chExt cx="82233" cy="108572"/>
            </a:xfrm>
          </p:grpSpPr>
          <p:cxnSp>
            <p:nvCxnSpPr>
              <p:cNvPr id="121" name="直接连接符 120">
                <a:extLst>
                  <a:ext uri="{FF2B5EF4-FFF2-40B4-BE49-F238E27FC236}">
                    <a16:creationId xmlns:a16="http://schemas.microsoft.com/office/drawing/2014/main" id="{95FD1C42-36A2-D9CA-4E86-14B0C5BB659F}"/>
                  </a:ext>
                </a:extLst>
              </p:cNvPr>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E970D443-DE35-479F-1320-CA79E7B43852}"/>
                  </a:ext>
                </a:extLst>
              </p:cNvPr>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2" name="图片 1" descr="/private/var/folders/jp/jps0ttjn6nx7sf9dmh80j1w40000gn/T/com.kingsoft.wpsoffice.mac/photoedit2/20240305134941/temp.pngtemp">
            <a:extLst>
              <a:ext uri="{FF2B5EF4-FFF2-40B4-BE49-F238E27FC236}">
                <a16:creationId xmlns:a16="http://schemas.microsoft.com/office/drawing/2014/main" id="{84B9C079-CC65-9B5C-CA54-2C5FCA384A77}"/>
              </a:ext>
            </a:extLst>
          </p:cNvPr>
          <p:cNvPicPr>
            <a:picLocks noChangeAspect="1"/>
          </p:cNvPicPr>
          <p:nvPr/>
        </p:nvPicPr>
        <p:blipFill>
          <a:blip r:embed="rId12"/>
          <a:stretch>
            <a:fillRect/>
          </a:stretch>
        </p:blipFill>
        <p:spPr>
          <a:xfrm>
            <a:off x="530225" y="398780"/>
            <a:ext cx="1742440" cy="708025"/>
          </a:xfrm>
          <a:prstGeom prst="rect">
            <a:avLst/>
          </a:prstGeom>
        </p:spPr>
      </p:pic>
      <p:sp>
        <p:nvSpPr>
          <p:cNvPr id="3" name="矩形 2">
            <a:extLst>
              <a:ext uri="{FF2B5EF4-FFF2-40B4-BE49-F238E27FC236}">
                <a16:creationId xmlns:a16="http://schemas.microsoft.com/office/drawing/2014/main" id="{F8768A86-F763-6126-6083-956741C0AF83}"/>
              </a:ext>
            </a:extLst>
          </p:cNvPr>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sp>
        <p:nvSpPr>
          <p:cNvPr id="5" name="文本框 4">
            <a:extLst>
              <a:ext uri="{FF2B5EF4-FFF2-40B4-BE49-F238E27FC236}">
                <a16:creationId xmlns:a16="http://schemas.microsoft.com/office/drawing/2014/main" id="{21CCD5BF-0B89-4BEB-8AE1-61EA049CFB6E}"/>
              </a:ext>
            </a:extLst>
          </p:cNvPr>
          <p:cNvSpPr txBox="1"/>
          <p:nvPr>
            <p:custDataLst>
              <p:tags r:id="rId2"/>
            </p:custDataLst>
          </p:nvPr>
        </p:nvSpPr>
        <p:spPr>
          <a:xfrm>
            <a:off x="367029" y="1759585"/>
            <a:ext cx="2781416" cy="1323439"/>
          </a:xfrm>
          <a:prstGeom prst="rect">
            <a:avLst/>
          </a:prstGeom>
          <a:noFill/>
        </p:spPr>
        <p:txBody>
          <a:bodyPr wrap="square" rtlCol="0">
            <a:spAutoFit/>
          </a:bodyPr>
          <a:lstStyle/>
          <a:p>
            <a:pPr algn="l"/>
            <a:r>
              <a:rPr lang="en-US" altLang="zh-CN" sz="4000" b="1" dirty="0">
                <a:solidFill>
                  <a:schemeClr val="accent6">
                    <a:lumMod val="60000"/>
                    <a:lumOff val="40000"/>
                  </a:schemeClr>
                </a:solidFill>
                <a:latin typeface="微软雅黑" panose="020B0503020204020204" pitchFamily="34" charset="-122"/>
                <a:ea typeface="微软雅黑" panose="020B0503020204020204" pitchFamily="34" charset="-122"/>
                <a:sym typeface="+mn-ea"/>
              </a:rPr>
              <a:t>Project Prospects</a:t>
            </a:r>
            <a:endParaRPr lang="zh-CN" altLang="en-US" sz="4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9" name="组合 8">
            <a:extLst>
              <a:ext uri="{FF2B5EF4-FFF2-40B4-BE49-F238E27FC236}">
                <a16:creationId xmlns:a16="http://schemas.microsoft.com/office/drawing/2014/main" id="{B8D8D527-E594-5C74-BB19-62AFB54B00DA}"/>
              </a:ext>
            </a:extLst>
          </p:cNvPr>
          <p:cNvGrpSpPr/>
          <p:nvPr>
            <p:custDataLst>
              <p:tags r:id="rId3"/>
            </p:custDataLst>
          </p:nvPr>
        </p:nvGrpSpPr>
        <p:grpSpPr>
          <a:xfrm>
            <a:off x="5551684" y="3140993"/>
            <a:ext cx="5779855" cy="841210"/>
            <a:chOff x="6791284" y="4115876"/>
            <a:chExt cx="5779855" cy="841210"/>
          </a:xfrm>
        </p:grpSpPr>
        <p:sp>
          <p:nvSpPr>
            <p:cNvPr id="10" name="文本框 9">
              <a:extLst>
                <a:ext uri="{FF2B5EF4-FFF2-40B4-BE49-F238E27FC236}">
                  <a16:creationId xmlns:a16="http://schemas.microsoft.com/office/drawing/2014/main" id="{B27288BF-2DFC-9DB8-95A6-2B0150CF923B}"/>
                </a:ext>
              </a:extLst>
            </p:cNvPr>
            <p:cNvSpPr txBox="1"/>
            <p:nvPr>
              <p:custDataLst>
                <p:tags r:id="rId7"/>
              </p:custDataLst>
            </p:nvPr>
          </p:nvSpPr>
          <p:spPr>
            <a:xfrm>
              <a:off x="6791284" y="4115876"/>
              <a:ext cx="3041597" cy="276999"/>
            </a:xfrm>
            <a:prstGeom prst="rect">
              <a:avLst/>
            </a:prstGeom>
            <a:solidFill>
              <a:srgbClr val="333F50"/>
            </a:solid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sym typeface="+mn-ea"/>
                </a:rPr>
                <a:t>Advertising effectiveness evaluation</a:t>
              </a:r>
            </a:p>
          </p:txBody>
        </p:sp>
        <p:sp>
          <p:nvSpPr>
            <p:cNvPr id="11" name="文本框 10">
              <a:extLst>
                <a:ext uri="{FF2B5EF4-FFF2-40B4-BE49-F238E27FC236}">
                  <a16:creationId xmlns:a16="http://schemas.microsoft.com/office/drawing/2014/main" id="{B4292388-1C17-7D27-9C41-6BDFB86946F8}"/>
                </a:ext>
              </a:extLst>
            </p:cNvPr>
            <p:cNvSpPr txBox="1"/>
            <p:nvPr>
              <p:custDataLst>
                <p:tags r:id="rId8"/>
              </p:custDataLst>
            </p:nvPr>
          </p:nvSpPr>
          <p:spPr>
            <a:xfrm>
              <a:off x="6791286" y="4404499"/>
              <a:ext cx="5779853" cy="552587"/>
            </a:xfrm>
            <a:prstGeom prst="rect">
              <a:avLst/>
            </a:prstGeom>
            <a:noFill/>
          </p:spPr>
          <p:txBody>
            <a:bodyPr wrap="square" rtlCol="0">
              <a:spAutoFit/>
            </a:bodyPr>
            <a:lstStyle/>
            <a:p>
              <a:pPr>
                <a:lnSpc>
                  <a:spcPct val="130000"/>
                </a:lnSpc>
              </a:pPr>
              <a:r>
                <a:rPr lang="zh-CN" altLang="en-US" sz="1200" b="0" i="0" dirty="0">
                  <a:solidFill>
                    <a:srgbClr val="404040"/>
                  </a:solidFill>
                  <a:effectLst/>
                  <a:latin typeface="Inter"/>
                </a:rPr>
                <a:t>投放广告时，实时监测观众情绪反馈，分析表情、生理反应评估吸引力。若效果不佳，及时调整内容形式。</a:t>
              </a:r>
              <a:endParaRPr lang="zh-CN" altLang="en-US" sz="1200" dirty="0">
                <a:solidFill>
                  <a:srgbClr val="333F50"/>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E2014622-A6C5-E2D5-B394-36B87E57D7B7}"/>
              </a:ext>
            </a:extLst>
          </p:cNvPr>
          <p:cNvGrpSpPr/>
          <p:nvPr>
            <p:custDataLst>
              <p:tags r:id="rId4"/>
            </p:custDataLst>
          </p:nvPr>
        </p:nvGrpSpPr>
        <p:grpSpPr>
          <a:xfrm>
            <a:off x="5040587" y="4994363"/>
            <a:ext cx="5779854" cy="1081789"/>
            <a:chOff x="6791285" y="4115876"/>
            <a:chExt cx="5779854" cy="1081789"/>
          </a:xfrm>
        </p:grpSpPr>
        <p:sp>
          <p:nvSpPr>
            <p:cNvPr id="13" name="文本框 12">
              <a:extLst>
                <a:ext uri="{FF2B5EF4-FFF2-40B4-BE49-F238E27FC236}">
                  <a16:creationId xmlns:a16="http://schemas.microsoft.com/office/drawing/2014/main" id="{9080C3FB-EAD7-3D48-6DAE-0D650393CB6E}"/>
                </a:ext>
              </a:extLst>
            </p:cNvPr>
            <p:cNvSpPr txBox="1"/>
            <p:nvPr>
              <p:custDataLst>
                <p:tags r:id="rId5"/>
              </p:custDataLst>
            </p:nvPr>
          </p:nvSpPr>
          <p:spPr>
            <a:xfrm>
              <a:off x="6791285" y="4115876"/>
              <a:ext cx="3615040" cy="276999"/>
            </a:xfrm>
            <a:prstGeom prst="rect">
              <a:avLst/>
            </a:prstGeom>
            <a:solidFill>
              <a:srgbClr val="333F50"/>
            </a:solidFill>
          </p:spPr>
          <p:txBody>
            <a:bodyPr wrap="square" rtlCol="0">
              <a:spAutoFit/>
            </a:bodyPr>
            <a:lstStyle/>
            <a:p>
              <a:r>
                <a:rPr lang="en-US" altLang="zh-CN" sz="1200" b="1" dirty="0">
                  <a:solidFill>
                    <a:schemeClr val="bg1"/>
                  </a:solidFill>
                  <a:latin typeface="微软雅黑" panose="020B0503020204020204" pitchFamily="34" charset="-122"/>
                  <a:ea typeface="微软雅黑" panose="020B0503020204020204" pitchFamily="34" charset="-122"/>
                  <a:sym typeface="+mn-ea"/>
                </a:rPr>
                <a:t>Film and television creation and production</a:t>
              </a:r>
            </a:p>
          </p:txBody>
        </p:sp>
        <p:sp>
          <p:nvSpPr>
            <p:cNvPr id="14" name="文本框 13">
              <a:extLst>
                <a:ext uri="{FF2B5EF4-FFF2-40B4-BE49-F238E27FC236}">
                  <a16:creationId xmlns:a16="http://schemas.microsoft.com/office/drawing/2014/main" id="{2C17DF13-0C6E-BE86-25B1-2B7EC93D27A8}"/>
                </a:ext>
              </a:extLst>
            </p:cNvPr>
            <p:cNvSpPr txBox="1"/>
            <p:nvPr>
              <p:custDataLst>
                <p:tags r:id="rId6"/>
              </p:custDataLst>
            </p:nvPr>
          </p:nvSpPr>
          <p:spPr>
            <a:xfrm>
              <a:off x="6791286" y="4404499"/>
              <a:ext cx="5779853" cy="793166"/>
            </a:xfrm>
            <a:prstGeom prst="rect">
              <a:avLst/>
            </a:prstGeom>
            <a:noFill/>
          </p:spPr>
          <p:txBody>
            <a:bodyPr wrap="square" rtlCol="0">
              <a:spAutoFit/>
            </a:bodyPr>
            <a:lstStyle/>
            <a:p>
              <a:pPr>
                <a:lnSpc>
                  <a:spcPct val="130000"/>
                </a:lnSpc>
              </a:pPr>
              <a:r>
                <a:rPr lang="en-US" altLang="zh-CN" sz="1200" b="0" i="0" dirty="0">
                  <a:solidFill>
                    <a:srgbClr val="404040"/>
                  </a:solidFill>
                  <a:effectLst/>
                  <a:latin typeface="Inter"/>
                </a:rPr>
                <a:t>In the process of creation, we grasp the emotional needs of the audience, analyze the emotional reactions to different works, and create and adjust the editing and soundtrack accordingly to enhance the appeal.</a:t>
              </a:r>
            </a:p>
          </p:txBody>
        </p:sp>
      </p:grpSp>
    </p:spTree>
    <p:extLst>
      <p:ext uri="{BB962C8B-B14F-4D97-AF65-F5344CB8AC3E}">
        <p14:creationId xmlns:p14="http://schemas.microsoft.com/office/powerpoint/2010/main" val="704321432"/>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图片 72"/>
          <p:cNvPicPr>
            <a:picLocks noChangeAspect="1"/>
          </p:cNvPicPr>
          <p:nvPr/>
        </p:nvPicPr>
        <p:blipFill rotWithShape="1">
          <a:blip r:embed="rId2"/>
          <a:srcRect b="15768"/>
          <a:stretch>
            <a:fillRect/>
          </a:stretch>
        </p:blipFill>
        <p:spPr>
          <a:xfrm>
            <a:off x="0" y="15913"/>
            <a:ext cx="12192000" cy="6842088"/>
          </a:xfrm>
          <a:prstGeom prst="rect">
            <a:avLst/>
          </a:prstGeom>
        </p:spPr>
      </p:pic>
      <p:sp>
        <p:nvSpPr>
          <p:cNvPr id="91" name="矩形 90"/>
          <p:cNvSpPr/>
          <p:nvPr/>
        </p:nvSpPr>
        <p:spPr>
          <a:xfrm>
            <a:off x="0" y="313704"/>
            <a:ext cx="2992443" cy="739070"/>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5" name="矩形 74"/>
          <p:cNvSpPr/>
          <p:nvPr/>
        </p:nvSpPr>
        <p:spPr>
          <a:xfrm>
            <a:off x="0" y="103250"/>
            <a:ext cx="12192000" cy="6749723"/>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 name="矩形: 圆角 2"/>
          <p:cNvSpPr/>
          <p:nvPr/>
        </p:nvSpPr>
        <p:spPr>
          <a:xfrm>
            <a:off x="491406" y="1483226"/>
            <a:ext cx="11297459" cy="4652750"/>
          </a:xfrm>
          <a:prstGeom prst="round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 name="矩形 1"/>
          <p:cNvSpPr/>
          <p:nvPr/>
        </p:nvSpPr>
        <p:spPr>
          <a:xfrm>
            <a:off x="6442399" y="5026"/>
            <a:ext cx="2940597" cy="529471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文本框 124"/>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chemeClr val="bg1">
              <a:alpha val="14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103" name="文本框 102"/>
          <p:cNvSpPr txBox="1"/>
          <p:nvPr/>
        </p:nvSpPr>
        <p:spPr>
          <a:xfrm>
            <a:off x="393700" y="6305550"/>
            <a:ext cx="2722880" cy="229870"/>
          </a:xfrm>
          <a:prstGeom prst="rect">
            <a:avLst/>
          </a:prstGeom>
          <a:noFill/>
        </p:spPr>
        <p:txBody>
          <a:bodyPr wrap="square" rtlCol="0">
            <a:spAutoFit/>
          </a:bodyPr>
          <a:lstStyle/>
          <a:p>
            <a:pPr algn="dist"/>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pic>
        <p:nvPicPr>
          <p:cNvPr id="82" name="图片 81"/>
          <p:cNvPicPr>
            <a:picLocks noChangeAspect="1"/>
          </p:cNvPicPr>
          <p:nvPr/>
        </p:nvPicPr>
        <p:blipFill>
          <a:blip r:embed="rId3"/>
          <a:stretch>
            <a:fillRect/>
          </a:stretch>
        </p:blipFill>
        <p:spPr>
          <a:xfrm>
            <a:off x="6760722" y="1492916"/>
            <a:ext cx="2351222" cy="3536658"/>
          </a:xfrm>
          <a:prstGeom prst="rect">
            <a:avLst/>
          </a:prstGeom>
        </p:spPr>
      </p:pic>
      <p:sp>
        <p:nvSpPr>
          <p:cNvPr id="87" name="文本框 86"/>
          <p:cNvSpPr txBox="1"/>
          <p:nvPr/>
        </p:nvSpPr>
        <p:spPr>
          <a:xfrm>
            <a:off x="9558655" y="2916555"/>
            <a:ext cx="1985010" cy="1158074"/>
          </a:xfrm>
          <a:prstGeom prst="rect">
            <a:avLst/>
          </a:prstGeom>
          <a:noFill/>
        </p:spPr>
        <p:txBody>
          <a:bodyPr wrap="square" rtlCol="0">
            <a:spAutoFit/>
          </a:bodyPr>
          <a:lstStyle/>
          <a:p>
            <a:pPr algn="just">
              <a:lnSpc>
                <a:spcPct val="130000"/>
              </a:lnSpc>
            </a:pPr>
            <a:r>
              <a:rPr lang="en-US" altLang="zh-CN" sz="2800" b="1" dirty="0">
                <a:solidFill>
                  <a:schemeClr val="bg1"/>
                </a:solidFill>
                <a:latin typeface="微软雅黑" panose="020B0503020204020204" pitchFamily="34" charset="-122"/>
                <a:ea typeface="微软雅黑" panose="020B0503020204020204" pitchFamily="34" charset="-122"/>
              </a:rPr>
              <a:t>Project Summary</a:t>
            </a:r>
          </a:p>
        </p:txBody>
      </p:sp>
      <p:sp>
        <p:nvSpPr>
          <p:cNvPr id="89" name="文本框 88"/>
          <p:cNvSpPr txBox="1"/>
          <p:nvPr/>
        </p:nvSpPr>
        <p:spPr>
          <a:xfrm>
            <a:off x="1028448" y="2870480"/>
            <a:ext cx="4839789" cy="199868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altLang="zh-CN" sz="1200" dirty="0">
                <a:solidFill>
                  <a:schemeClr val="bg1"/>
                </a:solidFill>
                <a:latin typeface="微软雅黑" panose="020B0503020204020204" pitchFamily="34" charset="-122"/>
                <a:ea typeface="微软雅黑" panose="020B0503020204020204" pitchFamily="34" charset="-122"/>
                <a:sym typeface="+mn-ea"/>
              </a:rPr>
              <a:t>Emotion recognition technology is an important research direction in the field of artificial intelligence, with a wide range of application prospects and social value. Through deep learning technology, we can build efficient and accurate emotion recognition models to provide strong support for human-computer interaction, mental health, marketing, and other fields.</a:t>
            </a:r>
          </a:p>
        </p:txBody>
      </p:sp>
      <p:grpSp>
        <p:nvGrpSpPr>
          <p:cNvPr id="92" name="组合 91"/>
          <p:cNvGrpSpPr/>
          <p:nvPr/>
        </p:nvGrpSpPr>
        <p:grpSpPr>
          <a:xfrm>
            <a:off x="0" y="-1829"/>
            <a:ext cx="12192000" cy="200055"/>
            <a:chOff x="0" y="-1829"/>
            <a:chExt cx="12192000" cy="200055"/>
          </a:xfrm>
        </p:grpSpPr>
        <p:sp>
          <p:nvSpPr>
            <p:cNvPr id="93" name="矩形 92"/>
            <p:cNvSpPr/>
            <p:nvPr/>
          </p:nvSpPr>
          <p:spPr>
            <a:xfrm>
              <a:off x="2809004" y="-1829"/>
              <a:ext cx="6573992" cy="200055"/>
            </a:xfrm>
            <a:prstGeom prst="rect">
              <a:avLst/>
            </a:prstGeom>
          </p:spPr>
          <p:txBody>
            <a:bodyPr wrap="square">
              <a:spAutoFit/>
            </a:bodyPr>
            <a:lstStyle/>
            <a:p>
              <a:pPr algn="dist"/>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创新</a:t>
              </a:r>
              <a:endParaRPr lang="zh-CN" altLang="en-US"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矩形 93"/>
            <p:cNvSpPr/>
            <p:nvPr/>
          </p:nvSpPr>
          <p:spPr>
            <a:xfrm>
              <a:off x="0" y="0"/>
              <a:ext cx="12192000" cy="1885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5" name="等腰三角形 94"/>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6" name="矩形: 圆角 95"/>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97" name="直接连接符 96"/>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98" name="组合 97"/>
            <p:cNvGrpSpPr/>
            <p:nvPr/>
          </p:nvGrpSpPr>
          <p:grpSpPr>
            <a:xfrm>
              <a:off x="11788866" y="43561"/>
              <a:ext cx="94790" cy="92218"/>
              <a:chOff x="8973341" y="436357"/>
              <a:chExt cx="310635" cy="302207"/>
            </a:xfrm>
            <a:solidFill>
              <a:schemeClr val="tx1">
                <a:lumMod val="65000"/>
                <a:lumOff val="35000"/>
              </a:schemeClr>
            </a:solidFill>
          </p:grpSpPr>
          <p:sp>
            <p:nvSpPr>
              <p:cNvPr id="104" name="矩形 103"/>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5" name="矩形 104"/>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rot="2700000">
              <a:off x="11971785" y="36172"/>
              <a:ext cx="73525" cy="108572"/>
              <a:chOff x="11020883" y="20571"/>
              <a:chExt cx="82233" cy="108572"/>
            </a:xfrm>
          </p:grpSpPr>
          <p:cxnSp>
            <p:nvCxnSpPr>
              <p:cNvPr id="101" name="直接连接符 100"/>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4" name="图片 3" descr="/private/var/folders/jp/jps0ttjn6nx7sf9dmh80j1w40000gn/T/com.kingsoft.wpsoffice.mac/photoedit2/20240305134941/temp.pngtemp"/>
          <p:cNvPicPr>
            <a:picLocks noChangeAspect="1"/>
          </p:cNvPicPr>
          <p:nvPr/>
        </p:nvPicPr>
        <p:blipFill>
          <a:blip r:embed="rId4"/>
          <a:stretch>
            <a:fillRect/>
          </a:stretch>
        </p:blipFill>
        <p:spPr>
          <a:xfrm>
            <a:off x="466725" y="335280"/>
            <a:ext cx="1742440" cy="708025"/>
          </a:xfrm>
          <a:prstGeom prst="rect">
            <a:avLst/>
          </a:prstGeom>
        </p:spPr>
      </p:pic>
      <p:sp>
        <p:nvSpPr>
          <p:cNvPr id="117" name="矩形 11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p:cNvGrpSpPr/>
          <p:nvPr/>
        </p:nvGrpSpPr>
        <p:grpSpPr>
          <a:xfrm>
            <a:off x="883106" y="3885170"/>
            <a:ext cx="7427059" cy="3290438"/>
            <a:chOff x="999980" y="1396387"/>
            <a:chExt cx="9858230" cy="4367529"/>
          </a:xfrm>
        </p:grpSpPr>
        <p:sp>
          <p:nvSpPr>
            <p:cNvPr id="136" name="矩形: 圆角 135"/>
            <p:cNvSpPr/>
            <p:nvPr/>
          </p:nvSpPr>
          <p:spPr>
            <a:xfrm rot="20321203">
              <a:off x="999980" y="1396387"/>
              <a:ext cx="8252332" cy="3770386"/>
            </a:xfrm>
            <a:prstGeom prst="roundRect">
              <a:avLst>
                <a:gd name="adj" fmla="val 50000"/>
              </a:avLst>
            </a:prstGeom>
            <a:solidFill>
              <a:schemeClr val="accent5">
                <a:lumMod val="60000"/>
                <a:lumOff val="4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微软雅黑" panose="020B0503020204020204" pitchFamily="34" charset="-122"/>
                  <a:ea typeface="微软雅黑" panose="020B0503020204020204" pitchFamily="34" charset="-122"/>
                </a:rPr>
                <a:t>a</a:t>
              </a:r>
            </a:p>
          </p:txBody>
        </p:sp>
        <p:sp>
          <p:nvSpPr>
            <p:cNvPr id="137" name="矩形: 圆角 136"/>
            <p:cNvSpPr/>
            <p:nvPr/>
          </p:nvSpPr>
          <p:spPr>
            <a:xfrm rot="20321203">
              <a:off x="2605878" y="1993530"/>
              <a:ext cx="8252332" cy="3770386"/>
            </a:xfrm>
            <a:prstGeom prst="roundRect">
              <a:avLst>
                <a:gd name="adj" fmla="val 50000"/>
              </a:avLst>
            </a:prstGeom>
            <a:solidFill>
              <a:schemeClr val="accent6">
                <a:lumMod val="40000"/>
                <a:lumOff val="6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0" y="0"/>
            <a:ext cx="12192000" cy="188536"/>
            <a:chOff x="0" y="0"/>
            <a:chExt cx="12192000" cy="188536"/>
          </a:xfrm>
        </p:grpSpPr>
        <p:sp>
          <p:nvSpPr>
            <p:cNvPr id="4" name="矩形 3"/>
            <p:cNvSpPr/>
            <p:nvPr/>
          </p:nvSpPr>
          <p:spPr>
            <a:xfrm>
              <a:off x="0" y="0"/>
              <a:ext cx="12192000" cy="188536"/>
            </a:xfrm>
            <a:prstGeom prst="rect">
              <a:avLst/>
            </a:prstGeom>
            <a:solidFill>
              <a:srgbClr val="105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11788866" y="43561"/>
              <a:ext cx="94790" cy="92218"/>
              <a:chOff x="8973341" y="436357"/>
              <a:chExt cx="310635" cy="302207"/>
            </a:xfrm>
            <a:solidFill>
              <a:srgbClr val="105C80"/>
            </a:solidFill>
          </p:grpSpPr>
          <p:sp>
            <p:nvSpPr>
              <p:cNvPr id="76" name="矩形 75"/>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rot="2700000">
              <a:off x="11971785" y="36172"/>
              <a:ext cx="73525" cy="108572"/>
              <a:chOff x="11020883" y="20571"/>
              <a:chExt cx="82233" cy="108572"/>
            </a:xfrm>
          </p:grpSpPr>
          <p:cxnSp>
            <p:nvCxnSpPr>
              <p:cNvPr id="80" name="直接连接符 79"/>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 name="图片 4"/>
          <p:cNvPicPr>
            <a:picLocks noChangeAspect="1"/>
          </p:cNvPicPr>
          <p:nvPr/>
        </p:nvPicPr>
        <p:blipFill rotWithShape="1">
          <a:blip r:embed="rId14"/>
          <a:srcRect l="17328" t="22814" r="14349" b="32508"/>
          <a:stretch>
            <a:fillRect/>
          </a:stretch>
        </p:blipFill>
        <p:spPr>
          <a:xfrm>
            <a:off x="804626" y="1708938"/>
            <a:ext cx="1811887" cy="719070"/>
          </a:xfrm>
          <a:prstGeom prst="rect">
            <a:avLst/>
          </a:prstGeom>
        </p:spPr>
      </p:pic>
      <p:sp>
        <p:nvSpPr>
          <p:cNvPr id="73" name="文本框 72"/>
          <p:cNvSpPr txBox="1"/>
          <p:nvPr/>
        </p:nvSpPr>
        <p:spPr>
          <a:xfrm>
            <a:off x="723265" y="2325370"/>
            <a:ext cx="3649345" cy="829945"/>
          </a:xfrm>
          <a:prstGeom prst="rect">
            <a:avLst/>
          </a:prstGeom>
          <a:noFill/>
        </p:spPr>
        <p:txBody>
          <a:bodyPr wrap="square" rtlCol="0">
            <a:spAutoFit/>
          </a:bodyPr>
          <a:lstStyle/>
          <a:p>
            <a:pPr algn="dist"/>
            <a:r>
              <a:rPr lang="en-US" altLang="zh-CN" sz="4800" b="1" dirty="0">
                <a:solidFill>
                  <a:srgbClr val="105C80"/>
                </a:solidFill>
                <a:latin typeface="微软雅黑" panose="020B0503020204020204" pitchFamily="34" charset="-122"/>
                <a:ea typeface="微软雅黑" panose="020B0503020204020204" pitchFamily="34" charset="-122"/>
              </a:rPr>
              <a:t>CONTENTS</a:t>
            </a:r>
          </a:p>
        </p:txBody>
      </p:sp>
      <p:pic>
        <p:nvPicPr>
          <p:cNvPr id="79" name="图片 78" descr="D:/周婷南/宣传部/推文/240912/240418-上海大学-045.jpg240418-上海大学-045"/>
          <p:cNvPicPr>
            <a:picLocks noChangeAspect="1"/>
          </p:cNvPicPr>
          <p:nvPr/>
        </p:nvPicPr>
        <p:blipFill>
          <a:blip r:embed="rId15"/>
          <a:srcRect/>
          <a:stretch>
            <a:fillRect/>
          </a:stretch>
        </p:blipFill>
        <p:spPr>
          <a:xfrm>
            <a:off x="896591" y="3493826"/>
            <a:ext cx="3972689" cy="2234637"/>
          </a:xfrm>
          <a:prstGeom prst="rect">
            <a:avLst/>
          </a:prstGeom>
        </p:spPr>
      </p:pic>
      <p:sp>
        <p:nvSpPr>
          <p:cNvPr id="103" name="文本框 102"/>
          <p:cNvSpPr txBox="1"/>
          <p:nvPr/>
        </p:nvSpPr>
        <p:spPr>
          <a:xfrm rot="16200000">
            <a:off x="-399640" y="4556044"/>
            <a:ext cx="2309105" cy="213995"/>
          </a:xfrm>
          <a:prstGeom prst="rect">
            <a:avLst/>
          </a:prstGeom>
          <a:noFill/>
        </p:spPr>
        <p:txBody>
          <a:bodyPr wrap="square" rtlCol="0">
            <a:spAutoFit/>
          </a:bodyPr>
          <a:lstStyle/>
          <a:p>
            <a:pPr algn="dist"/>
            <a:r>
              <a:rPr lang="zh-CN" altLang="en-US" sz="800"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800"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00"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800"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00"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800"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800"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grpSp>
        <p:nvGrpSpPr>
          <p:cNvPr id="139" name="组合 138"/>
          <p:cNvGrpSpPr/>
          <p:nvPr>
            <p:custDataLst>
              <p:tags r:id="rId1"/>
            </p:custDataLst>
          </p:nvPr>
        </p:nvGrpSpPr>
        <p:grpSpPr>
          <a:xfrm>
            <a:off x="6119444" y="1786041"/>
            <a:ext cx="2723103" cy="1427799"/>
            <a:chOff x="6439484" y="2066076"/>
            <a:chExt cx="2723103" cy="1427799"/>
          </a:xfrm>
        </p:grpSpPr>
        <p:sp>
          <p:nvSpPr>
            <p:cNvPr id="125" name="文本框 124"/>
            <p:cNvSpPr txBox="1"/>
            <p:nvPr>
              <p:custDataLst>
                <p:tags r:id="rId11"/>
              </p:custDataLst>
            </p:nvPr>
          </p:nvSpPr>
          <p:spPr>
            <a:xfrm>
              <a:off x="6532787" y="2066076"/>
              <a:ext cx="2470613" cy="738664"/>
            </a:xfrm>
            <a:prstGeom prst="rect">
              <a:avLst/>
            </a:prstGeom>
            <a:noFill/>
          </p:spPr>
          <p:txBody>
            <a:bodyPr wrap="none" rtlCol="0">
              <a:spAutoFit/>
            </a:bodyPr>
            <a:lstStyle/>
            <a:p>
              <a:pPr algn="ctr"/>
              <a:r>
                <a:rPr lang="en-US" altLang="zh-CN" sz="2400" b="1"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01</a:t>
              </a:r>
            </a:p>
            <a:p>
              <a:pPr algn="ctr"/>
              <a:r>
                <a:rPr lang="en-US" altLang="zh-CN" b="1"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sym typeface="+mn-ea"/>
                </a:rPr>
                <a:t>Project Background</a:t>
              </a:r>
            </a:p>
          </p:txBody>
        </p:sp>
        <p:sp>
          <p:nvSpPr>
            <p:cNvPr id="129" name="文本框 128"/>
            <p:cNvSpPr txBox="1"/>
            <p:nvPr>
              <p:custDataLst>
                <p:tags r:id="rId12"/>
              </p:custDataLst>
            </p:nvPr>
          </p:nvSpPr>
          <p:spPr>
            <a:xfrm>
              <a:off x="6439484" y="2893711"/>
              <a:ext cx="2723103" cy="600164"/>
            </a:xfrm>
            <a:prstGeom prst="rect">
              <a:avLst/>
            </a:prstGeom>
            <a:noFill/>
          </p:spPr>
          <p:txBody>
            <a:bodyPr wrap="square" rtlCol="0">
              <a:spAutoFit/>
            </a:bodyPr>
            <a:lstStyle/>
            <a:p>
              <a:r>
                <a:rPr lang="en-US" altLang="zh-CN" sz="1100" dirty="0">
                  <a:solidFill>
                    <a:srgbClr val="105C80"/>
                  </a:solidFill>
                  <a:latin typeface="微软雅黑" panose="020B0503020204020204" pitchFamily="34" charset="-122"/>
                  <a:ea typeface="微软雅黑" panose="020B0503020204020204" pitchFamily="34" charset="-122"/>
                </a:rPr>
                <a:t>This section introduces the definition, application scenarios, and technical background of emotion recognition</a:t>
              </a:r>
            </a:p>
          </p:txBody>
        </p:sp>
      </p:grpSp>
      <p:sp>
        <p:nvSpPr>
          <p:cNvPr id="135" name="文本框 134"/>
          <p:cNvSpPr txBox="1"/>
          <p:nvPr/>
        </p:nvSpPr>
        <p:spPr>
          <a:xfrm>
            <a:off x="116632"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117" name="矩形 11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75" name="图片 74" descr="80701710252842_.pic"/>
          <p:cNvPicPr>
            <a:picLocks noChangeAspect="1"/>
          </p:cNvPicPr>
          <p:nvPr/>
        </p:nvPicPr>
        <p:blipFill>
          <a:blip r:embed="rId16"/>
          <a:stretch>
            <a:fillRect/>
          </a:stretch>
        </p:blipFill>
        <p:spPr>
          <a:xfrm>
            <a:off x="679450" y="534670"/>
            <a:ext cx="1653540" cy="677545"/>
          </a:xfrm>
          <a:prstGeom prst="rect">
            <a:avLst/>
          </a:prstGeom>
        </p:spPr>
      </p:pic>
      <p:grpSp>
        <p:nvGrpSpPr>
          <p:cNvPr id="6" name="组合 5"/>
          <p:cNvGrpSpPr/>
          <p:nvPr>
            <p:custDataLst>
              <p:tags r:id="rId2"/>
            </p:custDataLst>
          </p:nvPr>
        </p:nvGrpSpPr>
        <p:grpSpPr>
          <a:xfrm>
            <a:off x="8892796" y="1786041"/>
            <a:ext cx="3014505" cy="1328858"/>
            <a:chOff x="8241735" y="2125131"/>
            <a:chExt cx="3014505" cy="1328858"/>
          </a:xfrm>
        </p:grpSpPr>
        <p:sp>
          <p:nvSpPr>
            <p:cNvPr id="7" name="文本框 6"/>
            <p:cNvSpPr txBox="1"/>
            <p:nvPr>
              <p:custDataLst>
                <p:tags r:id="rId9"/>
              </p:custDataLst>
            </p:nvPr>
          </p:nvSpPr>
          <p:spPr>
            <a:xfrm>
              <a:off x="8241735" y="2125131"/>
              <a:ext cx="3014505" cy="1292662"/>
            </a:xfrm>
            <a:prstGeom prst="rect">
              <a:avLst/>
            </a:prstGeom>
            <a:noFill/>
          </p:spPr>
          <p:txBody>
            <a:bodyPr wrap="square" rtlCol="0">
              <a:spAutoFit/>
            </a:bodyPr>
            <a:lstStyle/>
            <a:p>
              <a:pPr algn="ctr"/>
              <a:r>
                <a:rPr lang="en-US" altLang="zh-CN" sz="2400" b="1"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02</a:t>
              </a:r>
            </a:p>
            <a:p>
              <a:pPr algn="ctr"/>
              <a:r>
                <a:rPr lang="en-US" altLang="zh-CN" b="1" dirty="0">
                  <a:solidFill>
                    <a:srgbClr val="105C80"/>
                  </a:solidFill>
                  <a:latin typeface="微软雅黑" panose="020B0503020204020204" pitchFamily="34" charset="-122"/>
                  <a:ea typeface="微软雅黑" panose="020B0503020204020204" pitchFamily="34" charset="-122"/>
                </a:rPr>
                <a:t>Project Objectives and Challenges</a:t>
              </a:r>
              <a:br>
                <a:rPr lang="zh-CN" altLang="en-US" b="0" i="0" dirty="0">
                  <a:solidFill>
                    <a:srgbClr val="404040"/>
                  </a:solidFill>
                  <a:effectLst/>
                  <a:latin typeface="Inter"/>
                </a:rPr>
              </a:br>
              <a:endParaRPr lang="zh-CN" altLang="en-US" b="1"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custDataLst>
                <p:tags r:id="rId10"/>
              </p:custDataLst>
            </p:nvPr>
          </p:nvSpPr>
          <p:spPr>
            <a:xfrm>
              <a:off x="8527869" y="3023102"/>
              <a:ext cx="2436969" cy="430887"/>
            </a:xfrm>
            <a:prstGeom prst="rect">
              <a:avLst/>
            </a:prstGeom>
            <a:noFill/>
          </p:spPr>
          <p:txBody>
            <a:bodyPr wrap="square" rtlCol="0">
              <a:spAutoFit/>
            </a:bodyPr>
            <a:lstStyle/>
            <a:p>
              <a:r>
                <a:rPr lang="en-US" altLang="zh-CN" sz="1100" dirty="0">
                  <a:solidFill>
                    <a:srgbClr val="105C80"/>
                  </a:solidFill>
                  <a:latin typeface="微软雅黑" panose="020B0503020204020204" pitchFamily="34" charset="-122"/>
                  <a:ea typeface="微软雅黑" panose="020B0503020204020204" pitchFamily="34" charset="-122"/>
                </a:rPr>
                <a:t>Describe the goals and challenges of the project</a:t>
              </a:r>
            </a:p>
          </p:txBody>
        </p:sp>
      </p:grpSp>
      <p:grpSp>
        <p:nvGrpSpPr>
          <p:cNvPr id="21" name="组合 20"/>
          <p:cNvGrpSpPr/>
          <p:nvPr>
            <p:custDataLst>
              <p:tags r:id="rId3"/>
            </p:custDataLst>
          </p:nvPr>
        </p:nvGrpSpPr>
        <p:grpSpPr>
          <a:xfrm>
            <a:off x="6174899" y="3589441"/>
            <a:ext cx="2667648" cy="1429338"/>
            <a:chOff x="6052814" y="2066076"/>
            <a:chExt cx="2667648" cy="1429338"/>
          </a:xfrm>
        </p:grpSpPr>
        <p:sp>
          <p:nvSpPr>
            <p:cNvPr id="22" name="文本框 21"/>
            <p:cNvSpPr txBox="1"/>
            <p:nvPr>
              <p:custDataLst>
                <p:tags r:id="rId7"/>
              </p:custDataLst>
            </p:nvPr>
          </p:nvSpPr>
          <p:spPr>
            <a:xfrm>
              <a:off x="6052814" y="2066076"/>
              <a:ext cx="2667648" cy="1077218"/>
            </a:xfrm>
            <a:prstGeom prst="rect">
              <a:avLst/>
            </a:prstGeom>
            <a:noFill/>
          </p:spPr>
          <p:txBody>
            <a:bodyPr wrap="square" rtlCol="0">
              <a:spAutoFit/>
            </a:bodyPr>
            <a:lstStyle/>
            <a:p>
              <a:pPr algn="ctr"/>
              <a:r>
                <a:rPr lang="en-US" altLang="zh-CN" sz="2400" b="1"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03</a:t>
              </a:r>
            </a:p>
            <a:p>
              <a:pPr algn="ctr"/>
              <a:r>
                <a:rPr lang="en-US" altLang="zh-CN" sz="2000" b="1"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sym typeface="+mn-ea"/>
                </a:rPr>
                <a:t>Realization of the project</a:t>
              </a:r>
            </a:p>
          </p:txBody>
        </p:sp>
        <p:sp>
          <p:nvSpPr>
            <p:cNvPr id="23" name="文本框 22"/>
            <p:cNvSpPr txBox="1"/>
            <p:nvPr>
              <p:custDataLst>
                <p:tags r:id="rId8"/>
              </p:custDataLst>
            </p:nvPr>
          </p:nvSpPr>
          <p:spPr>
            <a:xfrm>
              <a:off x="6449537" y="3064527"/>
              <a:ext cx="1989878" cy="430887"/>
            </a:xfrm>
            <a:prstGeom prst="rect">
              <a:avLst/>
            </a:prstGeom>
            <a:noFill/>
          </p:spPr>
          <p:txBody>
            <a:bodyPr wrap="square" rtlCol="0">
              <a:spAutoFit/>
            </a:bodyPr>
            <a:lstStyle/>
            <a:p>
              <a:r>
                <a:rPr lang="en-US" altLang="zh-CN" sz="1100" dirty="0">
                  <a:solidFill>
                    <a:srgbClr val="105C80"/>
                  </a:solidFill>
                  <a:latin typeface="微软雅黑" panose="020B0503020204020204" pitchFamily="34" charset="-122"/>
                  <a:ea typeface="微软雅黑" panose="020B0503020204020204" pitchFamily="34" charset="-122"/>
                </a:rPr>
                <a:t>Demonstrate the role and function of the project</a:t>
              </a:r>
            </a:p>
          </p:txBody>
        </p:sp>
      </p:grpSp>
      <p:grpSp>
        <p:nvGrpSpPr>
          <p:cNvPr id="24" name="组合 23"/>
          <p:cNvGrpSpPr/>
          <p:nvPr>
            <p:custDataLst>
              <p:tags r:id="rId4"/>
            </p:custDataLst>
          </p:nvPr>
        </p:nvGrpSpPr>
        <p:grpSpPr>
          <a:xfrm>
            <a:off x="8674778" y="3589441"/>
            <a:ext cx="3517222" cy="1787994"/>
            <a:chOff x="6547563" y="2125131"/>
            <a:chExt cx="3517222" cy="1787994"/>
          </a:xfrm>
        </p:grpSpPr>
        <p:sp>
          <p:nvSpPr>
            <p:cNvPr id="25" name="文本框 24"/>
            <p:cNvSpPr txBox="1"/>
            <p:nvPr>
              <p:custDataLst>
                <p:tags r:id="rId5"/>
              </p:custDataLst>
            </p:nvPr>
          </p:nvSpPr>
          <p:spPr>
            <a:xfrm>
              <a:off x="6547563" y="2125131"/>
              <a:ext cx="3352150" cy="1077218"/>
            </a:xfrm>
            <a:prstGeom prst="rect">
              <a:avLst/>
            </a:prstGeom>
            <a:noFill/>
          </p:spPr>
          <p:txBody>
            <a:bodyPr wrap="square" rtlCol="0">
              <a:spAutoFit/>
            </a:bodyPr>
            <a:lstStyle/>
            <a:p>
              <a:pPr algn="ctr"/>
              <a:r>
                <a:rPr lang="en-US" altLang="zh-CN" sz="2400" b="1"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rPr>
                <a:t>04</a:t>
              </a:r>
            </a:p>
            <a:p>
              <a:pPr algn="ctr"/>
              <a:r>
                <a:rPr lang="en-US" altLang="zh-CN" sz="2000" b="1"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sym typeface="+mn-ea"/>
                </a:rPr>
                <a:t>Project application and future prospects</a:t>
              </a:r>
              <a:endParaRPr lang="zh-CN" altLang="en-US" sz="2000" b="1" dirty="0">
                <a:solidFill>
                  <a:srgbClr val="105C8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6" name="文本框 25"/>
            <p:cNvSpPr txBox="1"/>
            <p:nvPr>
              <p:custDataLst>
                <p:tags r:id="rId6"/>
              </p:custDataLst>
            </p:nvPr>
          </p:nvSpPr>
          <p:spPr>
            <a:xfrm>
              <a:off x="6986641" y="3143684"/>
              <a:ext cx="3078144" cy="769441"/>
            </a:xfrm>
            <a:prstGeom prst="rect">
              <a:avLst/>
            </a:prstGeom>
            <a:noFill/>
          </p:spPr>
          <p:txBody>
            <a:bodyPr wrap="square" rtlCol="0">
              <a:spAutoFit/>
            </a:bodyPr>
            <a:lstStyle/>
            <a:p>
              <a:r>
                <a:rPr lang="en-US" altLang="zh-CN" sz="1100" dirty="0">
                  <a:solidFill>
                    <a:srgbClr val="105C80"/>
                  </a:solidFill>
                  <a:latin typeface="微软雅黑" panose="020B0503020204020204" pitchFamily="34" charset="-122"/>
                  <a:ea typeface="微软雅黑" panose="020B0503020204020204" pitchFamily="34" charset="-122"/>
                </a:rPr>
                <a:t>This paper discusses the future development direction and potential challenges of emotion recognition technology</a:t>
              </a:r>
              <a:endParaRPr lang="zh-CN" altLang="en-US" sz="1100" dirty="0">
                <a:solidFill>
                  <a:srgbClr val="105C80"/>
                </a:solidFill>
                <a:latin typeface="微软雅黑" panose="020B0503020204020204" pitchFamily="34" charset="-122"/>
                <a:ea typeface="微软雅黑" panose="020B0503020204020204" pitchFamily="34" charset="-122"/>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矩形: 圆角 94"/>
          <p:cNvSpPr/>
          <p:nvPr/>
        </p:nvSpPr>
        <p:spPr>
          <a:xfrm rot="20321203">
            <a:off x="7743066" y="3053583"/>
            <a:ext cx="4567136" cy="3770386"/>
          </a:xfrm>
          <a:prstGeom prst="roundRect">
            <a:avLst>
              <a:gd name="adj" fmla="val 50000"/>
            </a:avLst>
          </a:prstGeom>
          <a:solidFill>
            <a:schemeClr val="accent6">
              <a:lumMod val="40000"/>
              <a:lumOff val="6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2" name="矩形 91"/>
          <p:cNvSpPr/>
          <p:nvPr/>
        </p:nvSpPr>
        <p:spPr>
          <a:xfrm>
            <a:off x="0" y="4588841"/>
            <a:ext cx="5181600" cy="226915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1" name="矩形 90"/>
          <p:cNvSpPr/>
          <p:nvPr/>
        </p:nvSpPr>
        <p:spPr>
          <a:xfrm>
            <a:off x="0" y="188535"/>
            <a:ext cx="5181600" cy="4403785"/>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3" name="文本框 92"/>
          <p:cNvSpPr txBox="1"/>
          <p:nvPr/>
        </p:nvSpPr>
        <p:spPr>
          <a:xfrm>
            <a:off x="377676" y="1997835"/>
            <a:ext cx="4520120" cy="1200329"/>
          </a:xfrm>
          <a:prstGeom prst="rect">
            <a:avLst/>
          </a:prstGeom>
          <a:noFill/>
        </p:spPr>
        <p:txBody>
          <a:bodyPr wrap="square" rtlCol="0">
            <a:spAutoFit/>
          </a:bodyPr>
          <a:lstStyle/>
          <a:p>
            <a:pPr algn="dist"/>
            <a:r>
              <a:rPr lang="en-US" altLang="zh-CN" sz="7200" b="1" dirty="0">
                <a:solidFill>
                  <a:schemeClr val="bg1"/>
                </a:solidFill>
                <a:latin typeface="微软雅黑" panose="020B0503020204020204" pitchFamily="34" charset="-122"/>
                <a:ea typeface="微软雅黑" panose="020B0503020204020204" pitchFamily="34" charset="-122"/>
              </a:rPr>
              <a:t>THANKS!</a:t>
            </a:r>
          </a:p>
        </p:txBody>
      </p:sp>
      <p:sp>
        <p:nvSpPr>
          <p:cNvPr id="96" name="文本框 95"/>
          <p:cNvSpPr txBox="1"/>
          <p:nvPr/>
        </p:nvSpPr>
        <p:spPr>
          <a:xfrm>
            <a:off x="3493173" y="6181190"/>
            <a:ext cx="1404624" cy="430887"/>
          </a:xfrm>
          <a:prstGeom prst="rect">
            <a:avLst/>
          </a:prstGeom>
          <a:noFill/>
        </p:spPr>
        <p:txBody>
          <a:bodyPr wrap="square" rtlCol="0">
            <a:spAutoFit/>
          </a:bodyPr>
          <a:lstStyle/>
          <a:p>
            <a:pPr algn="dist"/>
            <a:r>
              <a:rPr lang="en-US" altLang="zh-CN" sz="1100" dirty="0">
                <a:solidFill>
                  <a:schemeClr val="bg1"/>
                </a:solidFill>
                <a:latin typeface="微软雅黑" panose="020B0503020204020204" pitchFamily="34" charset="-122"/>
                <a:ea typeface="微软雅黑" panose="020B0503020204020204" pitchFamily="34" charset="-122"/>
              </a:rPr>
              <a:t>SHANGHAI</a:t>
            </a:r>
          </a:p>
          <a:p>
            <a:pPr algn="dist"/>
            <a:r>
              <a:rPr lang="en-US" altLang="zh-CN" sz="1100" dirty="0">
                <a:solidFill>
                  <a:schemeClr val="bg1"/>
                </a:solidFill>
                <a:latin typeface="微软雅黑" panose="020B0503020204020204" pitchFamily="34" charset="-122"/>
                <a:ea typeface="微软雅黑" panose="020B0503020204020204" pitchFamily="34" charset="-122"/>
              </a:rPr>
              <a:t>UNIVERSITY</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97" name="文本框 96"/>
          <p:cNvSpPr txBox="1"/>
          <p:nvPr/>
        </p:nvSpPr>
        <p:spPr>
          <a:xfrm>
            <a:off x="390740" y="6350467"/>
            <a:ext cx="678969" cy="261610"/>
          </a:xfrm>
          <a:prstGeom prst="rect">
            <a:avLst/>
          </a:prstGeom>
          <a:noFill/>
        </p:spPr>
        <p:txBody>
          <a:bodyPr wrap="square" rtlCol="0">
            <a:spAutoFit/>
          </a:bodyPr>
          <a:lstStyle/>
          <a:p>
            <a:pPr algn="dist"/>
            <a:r>
              <a:rPr lang="en-US" altLang="zh-CN" sz="1100" dirty="0">
                <a:solidFill>
                  <a:schemeClr val="bg1"/>
                </a:solidFill>
                <a:latin typeface="微软雅黑" panose="020B0503020204020204" pitchFamily="34" charset="-122"/>
                <a:ea typeface="微软雅黑" panose="020B0503020204020204" pitchFamily="34" charset="-122"/>
              </a:rPr>
              <a:t>2024</a:t>
            </a:r>
          </a:p>
        </p:txBody>
      </p:sp>
      <p:grpSp>
        <p:nvGrpSpPr>
          <p:cNvPr id="98" name="组合 97"/>
          <p:cNvGrpSpPr/>
          <p:nvPr/>
        </p:nvGrpSpPr>
        <p:grpSpPr>
          <a:xfrm>
            <a:off x="0" y="-1829"/>
            <a:ext cx="12192000" cy="200055"/>
            <a:chOff x="0" y="-1829"/>
            <a:chExt cx="12192000" cy="200055"/>
          </a:xfrm>
        </p:grpSpPr>
        <p:sp>
          <p:nvSpPr>
            <p:cNvPr id="102" name="矩形 101"/>
            <p:cNvSpPr/>
            <p:nvPr/>
          </p:nvSpPr>
          <p:spPr>
            <a:xfrm>
              <a:off x="2809004" y="-1829"/>
              <a:ext cx="6573992" cy="200055"/>
            </a:xfrm>
            <a:prstGeom prst="rect">
              <a:avLst/>
            </a:prstGeom>
          </p:spPr>
          <p:txBody>
            <a:bodyPr wrap="square">
              <a:spAutoFit/>
            </a:bodyPr>
            <a:lstStyle/>
            <a:p>
              <a:pPr algn="dist"/>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创新</a:t>
              </a:r>
              <a:endParaRPr lang="zh-CN" altLang="en-US"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3" name="矩形 102"/>
            <p:cNvSpPr/>
            <p:nvPr/>
          </p:nvSpPr>
          <p:spPr>
            <a:xfrm>
              <a:off x="0" y="0"/>
              <a:ext cx="12192000" cy="1885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8" name="等腰三角形 107"/>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9" name="矩形: 圆角 108"/>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10" name="直接连接符 109"/>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1" name="组合 110"/>
            <p:cNvGrpSpPr/>
            <p:nvPr/>
          </p:nvGrpSpPr>
          <p:grpSpPr>
            <a:xfrm>
              <a:off x="11788866" y="43561"/>
              <a:ext cx="94790" cy="92218"/>
              <a:chOff x="8973341" y="436357"/>
              <a:chExt cx="310635" cy="302207"/>
            </a:xfrm>
            <a:solidFill>
              <a:schemeClr val="tx1">
                <a:lumMod val="65000"/>
                <a:lumOff val="35000"/>
              </a:schemeClr>
            </a:solidFill>
          </p:grpSpPr>
          <p:sp>
            <p:nvSpPr>
              <p:cNvPr id="116" name="矩形 115"/>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7" name="矩形 116"/>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2" name="组合 111"/>
            <p:cNvGrpSpPr/>
            <p:nvPr/>
          </p:nvGrpSpPr>
          <p:grpSpPr>
            <a:xfrm rot="2700000">
              <a:off x="11971785" y="36172"/>
              <a:ext cx="73525" cy="108572"/>
              <a:chOff x="11020883" y="20571"/>
              <a:chExt cx="82233" cy="108572"/>
            </a:xfrm>
          </p:grpSpPr>
          <p:cxnSp>
            <p:nvCxnSpPr>
              <p:cNvPr id="114" name="直接连接符 113"/>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5" name="图片 4" descr="/private/var/folders/jp/jps0ttjn6nx7sf9dmh80j1w40000gn/T/com.kingsoft.wpsoffice.mac/photoedit2/20240305134941/temp.pngtemp"/>
          <p:cNvPicPr>
            <a:picLocks noChangeAspect="1"/>
          </p:cNvPicPr>
          <p:nvPr/>
        </p:nvPicPr>
        <p:blipFill>
          <a:blip r:embed="rId5"/>
          <a:stretch>
            <a:fillRect/>
          </a:stretch>
        </p:blipFill>
        <p:spPr>
          <a:xfrm>
            <a:off x="307975" y="687705"/>
            <a:ext cx="1922780" cy="781050"/>
          </a:xfrm>
          <a:prstGeom prst="rect">
            <a:avLst/>
          </a:prstGeom>
        </p:spPr>
      </p:pic>
      <p:sp>
        <p:nvSpPr>
          <p:cNvPr id="7" name="矩形 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sp>
        <p:nvSpPr>
          <p:cNvPr id="105" name="矩形: 圆角 104"/>
          <p:cNvSpPr/>
          <p:nvPr>
            <p:custDataLst>
              <p:tags r:id="rId1"/>
            </p:custDataLst>
          </p:nvPr>
        </p:nvSpPr>
        <p:spPr>
          <a:xfrm rot="20321203">
            <a:off x="6137168" y="2493269"/>
            <a:ext cx="4567137" cy="3770386"/>
          </a:xfrm>
          <a:prstGeom prst="roundRect">
            <a:avLst>
              <a:gd name="adj" fmla="val 50000"/>
            </a:avLst>
          </a:prstGeom>
          <a:solidFill>
            <a:schemeClr val="accent5">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6" name="矩形: 圆角 105"/>
          <p:cNvSpPr/>
          <p:nvPr>
            <p:custDataLst>
              <p:tags r:id="rId2"/>
            </p:custDataLst>
          </p:nvPr>
        </p:nvSpPr>
        <p:spPr>
          <a:xfrm rot="20321203">
            <a:off x="7743066" y="2623053"/>
            <a:ext cx="4567136" cy="3770386"/>
          </a:xfrm>
          <a:prstGeom prst="roundRect">
            <a:avLst>
              <a:gd name="adj" fmla="val 50000"/>
            </a:avLst>
          </a:prstGeom>
          <a:solidFill>
            <a:schemeClr val="accent6">
              <a:lumMod val="20000"/>
              <a:lumOff val="8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文本框 106"/>
          <p:cNvSpPr txBox="1"/>
          <p:nvPr>
            <p:custDataLst>
              <p:tags r:id="rId3"/>
            </p:custDataLst>
          </p:nvPr>
        </p:nvSpPr>
        <p:spPr>
          <a:xfrm>
            <a:off x="5836571" y="4478619"/>
            <a:ext cx="6216189" cy="873125"/>
          </a:xfrm>
          <a:prstGeom prst="rect">
            <a:avLst/>
          </a:prstGeom>
          <a:noFill/>
        </p:spPr>
        <p:txBody>
          <a:bodyPr wrap="square" rtlCol="0">
            <a:spAutoFit/>
          </a:bodyPr>
          <a:lstStyle/>
          <a:p>
            <a:pPr>
              <a:lnSpc>
                <a:spcPts val="6100"/>
              </a:lnSpc>
            </a:pPr>
            <a:r>
              <a:rPr lang="en-US" altLang="zh-CN" sz="4000" b="1" dirty="0">
                <a:solidFill>
                  <a:srgbClr val="105C80"/>
                </a:solidFill>
                <a:latin typeface="微软雅黑" panose="020B0503020204020204" pitchFamily="34" charset="-122"/>
                <a:ea typeface="微软雅黑" panose="020B0503020204020204" pitchFamily="34" charset="-122"/>
              </a:rPr>
              <a:t>Shanghai University </a:t>
            </a:r>
          </a:p>
        </p:txBody>
      </p:sp>
      <p:pic>
        <p:nvPicPr>
          <p:cNvPr id="79" name="图片 78" descr="C:/Users/Administrator/Desktop/微信图片_20240921155648.png微信图片_20240921155648"/>
          <p:cNvPicPr>
            <a:picLocks noChangeAspect="1"/>
          </p:cNvPicPr>
          <p:nvPr/>
        </p:nvPicPr>
        <p:blipFill rotWithShape="1">
          <a:blip r:embed="rId6"/>
          <a:srcRect t="894" r="468" b="-98"/>
          <a:stretch/>
        </p:blipFill>
        <p:spPr>
          <a:xfrm>
            <a:off x="5181600" y="188595"/>
            <a:ext cx="7010400" cy="2983865"/>
          </a:xfrm>
          <a:prstGeom prst="rect">
            <a:avLst/>
          </a:prstGeom>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41" name="任意多边形: 形状 140"/>
          <p:cNvSpPr/>
          <p:nvPr/>
        </p:nvSpPr>
        <p:spPr>
          <a:xfrm>
            <a:off x="0" y="3963706"/>
            <a:ext cx="12192000" cy="2894295"/>
          </a:xfrm>
          <a:custGeom>
            <a:avLst/>
            <a:gdLst>
              <a:gd name="connsiteX0" fmla="*/ 6096000 w 12192000"/>
              <a:gd name="connsiteY0" fmla="*/ 0 h 2894295"/>
              <a:gd name="connsiteX1" fmla="*/ 11968502 w 12192000"/>
              <a:gd name="connsiteY1" fmla="*/ 799350 h 2894295"/>
              <a:gd name="connsiteX2" fmla="*/ 12192000 w 12192000"/>
              <a:gd name="connsiteY2" fmla="*/ 885616 h 2894295"/>
              <a:gd name="connsiteX3" fmla="*/ 12192000 w 12192000"/>
              <a:gd name="connsiteY3" fmla="*/ 2894295 h 2894295"/>
              <a:gd name="connsiteX4" fmla="*/ 0 w 12192000"/>
              <a:gd name="connsiteY4" fmla="*/ 2894295 h 2894295"/>
              <a:gd name="connsiteX5" fmla="*/ 0 w 12192000"/>
              <a:gd name="connsiteY5" fmla="*/ 885616 h 2894295"/>
              <a:gd name="connsiteX6" fmla="*/ 223498 w 12192000"/>
              <a:gd name="connsiteY6" fmla="*/ 799350 h 2894295"/>
              <a:gd name="connsiteX7" fmla="*/ 6096000 w 12192000"/>
              <a:gd name="connsiteY7" fmla="*/ 0 h 289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94295">
                <a:moveTo>
                  <a:pt x="6096000" y="0"/>
                </a:moveTo>
                <a:cubicBezTo>
                  <a:pt x="8460227" y="0"/>
                  <a:pt x="10572655" y="311167"/>
                  <a:pt x="11968502" y="799350"/>
                </a:cubicBezTo>
                <a:lnTo>
                  <a:pt x="12192000" y="885616"/>
                </a:lnTo>
                <a:lnTo>
                  <a:pt x="12192000" y="2894295"/>
                </a:lnTo>
                <a:lnTo>
                  <a:pt x="0" y="2894295"/>
                </a:lnTo>
                <a:lnTo>
                  <a:pt x="0" y="885616"/>
                </a:lnTo>
                <a:lnTo>
                  <a:pt x="223498" y="799350"/>
                </a:lnTo>
                <a:cubicBezTo>
                  <a:pt x="1619345" y="311167"/>
                  <a:pt x="3731773" y="0"/>
                  <a:pt x="6096000" y="0"/>
                </a:cubicBez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pic>
        <p:nvPicPr>
          <p:cNvPr id="133" name="图片 132"/>
          <p:cNvPicPr/>
          <p:nvPr/>
        </p:nvPicPr>
        <p:blipFill rotWithShape="1">
          <a:blip r:embed="rId2"/>
          <a:srcRect l="626" t="-370" r="32854" b="528"/>
          <a:stretch>
            <a:fillRect/>
          </a:stretch>
        </p:blipFill>
        <p:spPr>
          <a:xfrm>
            <a:off x="838072" y="1633295"/>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pic>
        <p:nvPicPr>
          <p:cNvPr id="134" name="图片 133"/>
          <p:cNvPicPr/>
          <p:nvPr/>
        </p:nvPicPr>
        <p:blipFill rotWithShape="1">
          <a:blip r:embed="rId3"/>
          <a:srcRect l="41998" t="1067" r="7342" b="8869"/>
          <a:stretch>
            <a:fillRect/>
          </a:stretch>
        </p:blipFill>
        <p:spPr>
          <a:xfrm>
            <a:off x="5843848" y="1790872"/>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pic>
        <p:nvPicPr>
          <p:cNvPr id="136" name="图片 135"/>
          <p:cNvPicPr/>
          <p:nvPr/>
        </p:nvPicPr>
        <p:blipFill rotWithShape="1">
          <a:blip r:embed="rId4"/>
          <a:srcRect l="18609" t="-22" r="29899" b="8481"/>
          <a:stretch>
            <a:fillRect/>
          </a:stretch>
        </p:blipFill>
        <p:spPr>
          <a:xfrm>
            <a:off x="8455873" y="1447272"/>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sp>
        <p:nvSpPr>
          <p:cNvPr id="137" name="文本框 136"/>
          <p:cNvSpPr txBox="1"/>
          <p:nvPr/>
        </p:nvSpPr>
        <p:spPr>
          <a:xfrm>
            <a:off x="7491572" y="565090"/>
            <a:ext cx="4269467" cy="306705"/>
          </a:xfrm>
          <a:prstGeom prst="rect">
            <a:avLst/>
          </a:prstGeom>
          <a:noFill/>
        </p:spPr>
        <p:txBody>
          <a:bodyPr wrap="square" rtlCol="0">
            <a:spAutoFit/>
          </a:bodyPr>
          <a:lstStyle/>
          <a:p>
            <a:pPr algn="dist"/>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grpSp>
        <p:nvGrpSpPr>
          <p:cNvPr id="100" name="组合 99"/>
          <p:cNvGrpSpPr/>
          <p:nvPr/>
        </p:nvGrpSpPr>
        <p:grpSpPr>
          <a:xfrm>
            <a:off x="4686254" y="4978550"/>
            <a:ext cx="5421262" cy="1113329"/>
            <a:chOff x="4795371" y="4592470"/>
            <a:chExt cx="5421262" cy="1113329"/>
          </a:xfrm>
        </p:grpSpPr>
        <p:sp>
          <p:nvSpPr>
            <p:cNvPr id="138" name="文本框 137"/>
            <p:cNvSpPr txBox="1"/>
            <p:nvPr/>
          </p:nvSpPr>
          <p:spPr>
            <a:xfrm>
              <a:off x="4795371" y="4592470"/>
              <a:ext cx="4248279" cy="584775"/>
            </a:xfrm>
            <a:prstGeom prst="rect">
              <a:avLst/>
            </a:prstGeom>
            <a:noFill/>
          </p:spPr>
          <p:txBody>
            <a:bodyPr wrap="none" rtlCol="0">
              <a:spAutoFit/>
            </a:bodyPr>
            <a:lstStyle/>
            <a:p>
              <a:pPr algn="l"/>
              <a:r>
                <a:rPr lang="en-US" altLang="zh-CN" sz="3200" b="1" dirty="0">
                  <a:solidFill>
                    <a:srgbClr val="333F50"/>
                  </a:solidFill>
                  <a:latin typeface="微软雅黑" panose="020B0503020204020204" pitchFamily="34" charset="-122"/>
                  <a:ea typeface="微软雅黑" panose="020B0503020204020204" pitchFamily="34" charset="-122"/>
                  <a:sym typeface="+mn-ea"/>
                </a:rPr>
                <a:t>Project Background</a:t>
              </a:r>
            </a:p>
          </p:txBody>
        </p:sp>
        <p:sp>
          <p:nvSpPr>
            <p:cNvPr id="139" name="文本框 138"/>
            <p:cNvSpPr txBox="1"/>
            <p:nvPr/>
          </p:nvSpPr>
          <p:spPr>
            <a:xfrm>
              <a:off x="4830931" y="5195338"/>
              <a:ext cx="5385702" cy="510461"/>
            </a:xfrm>
            <a:prstGeom prst="rect">
              <a:avLst/>
            </a:prstGeom>
            <a:noFill/>
          </p:spPr>
          <p:txBody>
            <a:bodyPr wrap="square" rtlCol="0">
              <a:spAutoFit/>
            </a:bodyPr>
            <a:lstStyle/>
            <a:p>
              <a:pPr>
                <a:lnSpc>
                  <a:spcPts val="17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This section introduces the definition, application scenarios, and technical background of emotion recognition</a:t>
              </a:r>
            </a:p>
          </p:txBody>
        </p:sp>
      </p:grpSp>
      <p:sp>
        <p:nvSpPr>
          <p:cNvPr id="99" name="矩形 98"/>
          <p:cNvSpPr/>
          <p:nvPr/>
        </p:nvSpPr>
        <p:spPr>
          <a:xfrm>
            <a:off x="1257348" y="4960277"/>
            <a:ext cx="3590925" cy="1014730"/>
          </a:xfrm>
          <a:prstGeom prst="rect">
            <a:avLst/>
          </a:prstGeom>
        </p:spPr>
        <p:txBody>
          <a:bodyPr wrap="none">
            <a:spAutoFit/>
          </a:bodyPr>
          <a:lstStyle/>
          <a:p>
            <a:r>
              <a:rPr lang="en-US" altLang="zh-CN" sz="6000" b="1" dirty="0">
                <a:solidFill>
                  <a:srgbClr val="333F50"/>
                </a:solidFill>
                <a:latin typeface="微软雅黑" panose="020B0503020204020204" pitchFamily="34" charset="-122"/>
                <a:ea typeface="微软雅黑" panose="020B0503020204020204" pitchFamily="34" charset="-122"/>
              </a:rPr>
              <a:t>PART 01 </a:t>
            </a:r>
          </a:p>
        </p:txBody>
      </p:sp>
      <p:sp>
        <p:nvSpPr>
          <p:cNvPr id="105" name="任意多边形: 形状 104"/>
          <p:cNvSpPr/>
          <p:nvPr/>
        </p:nvSpPr>
        <p:spPr>
          <a:xfrm>
            <a:off x="548640" y="3165083"/>
            <a:ext cx="12131040" cy="1224367"/>
          </a:xfrm>
          <a:custGeom>
            <a:avLst/>
            <a:gdLst>
              <a:gd name="connsiteX0" fmla="*/ 0 w 12131040"/>
              <a:gd name="connsiteY0" fmla="*/ 756677 h 1224367"/>
              <a:gd name="connsiteX1" fmla="*/ 1239520 w 12131040"/>
              <a:gd name="connsiteY1" fmla="*/ 228357 h 1224367"/>
              <a:gd name="connsiteX2" fmla="*/ 1595120 w 12131040"/>
              <a:gd name="connsiteY2" fmla="*/ 776997 h 1224367"/>
              <a:gd name="connsiteX3" fmla="*/ 3606800 w 12131040"/>
              <a:gd name="connsiteY3" fmla="*/ 167397 h 1224367"/>
              <a:gd name="connsiteX4" fmla="*/ 3403600 w 12131040"/>
              <a:gd name="connsiteY4" fmla="*/ 1132597 h 1224367"/>
              <a:gd name="connsiteX5" fmla="*/ 5913120 w 12131040"/>
              <a:gd name="connsiteY5" fmla="*/ 218197 h 1224367"/>
              <a:gd name="connsiteX6" fmla="*/ 5811520 w 12131040"/>
              <a:gd name="connsiteY6" fmla="*/ 1132597 h 1224367"/>
              <a:gd name="connsiteX7" fmla="*/ 8351520 w 12131040"/>
              <a:gd name="connsiteY7" fmla="*/ 147077 h 1224367"/>
              <a:gd name="connsiteX8" fmla="*/ 8188960 w 12131040"/>
              <a:gd name="connsiteY8" fmla="*/ 1224037 h 1224367"/>
              <a:gd name="connsiteX9" fmla="*/ 11104880 w 12131040"/>
              <a:gd name="connsiteY9" fmla="*/ 14997 h 1224367"/>
              <a:gd name="connsiteX10" fmla="*/ 12131040 w 12131040"/>
              <a:gd name="connsiteY10" fmla="*/ 583957 h 122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1040" h="1224367">
                <a:moveTo>
                  <a:pt x="0" y="756677"/>
                </a:moveTo>
                <a:cubicBezTo>
                  <a:pt x="486833" y="490823"/>
                  <a:pt x="973667" y="224970"/>
                  <a:pt x="1239520" y="228357"/>
                </a:cubicBezTo>
                <a:cubicBezTo>
                  <a:pt x="1505373" y="231744"/>
                  <a:pt x="1200574" y="787157"/>
                  <a:pt x="1595120" y="776997"/>
                </a:cubicBezTo>
                <a:cubicBezTo>
                  <a:pt x="1989666" y="766837"/>
                  <a:pt x="3305387" y="108130"/>
                  <a:pt x="3606800" y="167397"/>
                </a:cubicBezTo>
                <a:cubicBezTo>
                  <a:pt x="3908213" y="226664"/>
                  <a:pt x="3019213" y="1124130"/>
                  <a:pt x="3403600" y="1132597"/>
                </a:cubicBezTo>
                <a:cubicBezTo>
                  <a:pt x="3787987" y="1141064"/>
                  <a:pt x="5511800" y="218197"/>
                  <a:pt x="5913120" y="218197"/>
                </a:cubicBezTo>
                <a:cubicBezTo>
                  <a:pt x="6314440" y="218197"/>
                  <a:pt x="5405120" y="1144450"/>
                  <a:pt x="5811520" y="1132597"/>
                </a:cubicBezTo>
                <a:cubicBezTo>
                  <a:pt x="6217920" y="1120744"/>
                  <a:pt x="7955280" y="131837"/>
                  <a:pt x="8351520" y="147077"/>
                </a:cubicBezTo>
                <a:cubicBezTo>
                  <a:pt x="8747760" y="162317"/>
                  <a:pt x="7730067" y="1246050"/>
                  <a:pt x="8188960" y="1224037"/>
                </a:cubicBezTo>
                <a:cubicBezTo>
                  <a:pt x="8647853" y="1202024"/>
                  <a:pt x="10447867" y="121677"/>
                  <a:pt x="11104880" y="14997"/>
                </a:cubicBezTo>
                <a:cubicBezTo>
                  <a:pt x="11761893" y="-91683"/>
                  <a:pt x="11932920" y="399384"/>
                  <a:pt x="12131040" y="58395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1" name="图片 120"/>
          <p:cNvPicPr/>
          <p:nvPr/>
        </p:nvPicPr>
        <p:blipFill rotWithShape="1">
          <a:blip r:embed="rId5"/>
          <a:srcRect l="48227" t="432" r="261" b="8278"/>
          <a:stretch>
            <a:fillRect/>
          </a:stretch>
        </p:blipFill>
        <p:spPr>
          <a:xfrm>
            <a:off x="3294032" y="1002614"/>
            <a:ext cx="2801968" cy="2793150"/>
          </a:xfrm>
          <a:custGeom>
            <a:avLst/>
            <a:gdLst>
              <a:gd name="connsiteX0" fmla="*/ 1255146 w 2510292"/>
              <a:gd name="connsiteY0" fmla="*/ 928442 h 2502392"/>
              <a:gd name="connsiteX1" fmla="*/ 928442 w 2510292"/>
              <a:gd name="connsiteY1" fmla="*/ 1255146 h 2502392"/>
              <a:gd name="connsiteX2" fmla="*/ 1255146 w 2510292"/>
              <a:gd name="connsiteY2" fmla="*/ 1581850 h 2502392"/>
              <a:gd name="connsiteX3" fmla="*/ 1581850 w 2510292"/>
              <a:gd name="connsiteY3" fmla="*/ 1255146 h 2502392"/>
              <a:gd name="connsiteX4" fmla="*/ 1255146 w 2510292"/>
              <a:gd name="connsiteY4" fmla="*/ 928442 h 2502392"/>
              <a:gd name="connsiteX5" fmla="*/ 1255146 w 2510292"/>
              <a:gd name="connsiteY5" fmla="*/ 0 h 2502392"/>
              <a:gd name="connsiteX6" fmla="*/ 2510292 w 2510292"/>
              <a:gd name="connsiteY6" fmla="*/ 1255146 h 2502392"/>
              <a:gd name="connsiteX7" fmla="*/ 1508102 w 2510292"/>
              <a:gd name="connsiteY7" fmla="*/ 2484792 h 2502392"/>
              <a:gd name="connsiteX8" fmla="*/ 1392780 w 2510292"/>
              <a:gd name="connsiteY8" fmla="*/ 2502392 h 2502392"/>
              <a:gd name="connsiteX9" fmla="*/ 1117512 w 2510292"/>
              <a:gd name="connsiteY9" fmla="*/ 2502392 h 2502392"/>
              <a:gd name="connsiteX10" fmla="*/ 1002190 w 2510292"/>
              <a:gd name="connsiteY10" fmla="*/ 2484792 h 2502392"/>
              <a:gd name="connsiteX11" fmla="*/ 0 w 2510292"/>
              <a:gd name="connsiteY11" fmla="*/ 1255146 h 2502392"/>
              <a:gd name="connsiteX12" fmla="*/ 1255146 w 2510292"/>
              <a:gd name="connsiteY12" fmla="*/ 0 h 250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0292" h="25023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861694"/>
                  <a:pt x="2080051" y="2367754"/>
                  <a:pt x="1508102" y="2484792"/>
                </a:cubicBezTo>
                <a:lnTo>
                  <a:pt x="1392780" y="2502392"/>
                </a:lnTo>
                <a:lnTo>
                  <a:pt x="1117512" y="2502392"/>
                </a:lnTo>
                <a:lnTo>
                  <a:pt x="1002190" y="2484792"/>
                </a:lnTo>
                <a:cubicBezTo>
                  <a:pt x="430242" y="2367754"/>
                  <a:pt x="0" y="1861694"/>
                  <a:pt x="0" y="1255146"/>
                </a:cubicBezTo>
                <a:cubicBezTo>
                  <a:pt x="0" y="561948"/>
                  <a:pt x="561948" y="0"/>
                  <a:pt x="1255146" y="0"/>
                </a:cubicBezTo>
                <a:close/>
              </a:path>
            </a:pathLst>
          </a:custGeom>
        </p:spPr>
      </p:pic>
      <p:pic>
        <p:nvPicPr>
          <p:cNvPr id="144" name="图片 143"/>
          <p:cNvPicPr>
            <a:picLocks noChangeAspect="1"/>
          </p:cNvPicPr>
          <p:nvPr/>
        </p:nvPicPr>
        <p:blipFill>
          <a:blip r:embed="rId6"/>
          <a:stretch>
            <a:fillRect/>
          </a:stretch>
        </p:blipFill>
        <p:spPr>
          <a:xfrm>
            <a:off x="11798663" y="196993"/>
            <a:ext cx="646232" cy="6803726"/>
          </a:xfrm>
          <a:prstGeom prst="rect">
            <a:avLst/>
          </a:prstGeom>
        </p:spPr>
      </p:pic>
      <p:sp>
        <p:nvSpPr>
          <p:cNvPr id="145" name="任意多边形: 形状 144"/>
          <p:cNvSpPr/>
          <p:nvPr/>
        </p:nvSpPr>
        <p:spPr>
          <a:xfrm rot="19655525">
            <a:off x="2629480" y="3927515"/>
            <a:ext cx="539462" cy="785309"/>
          </a:xfrm>
          <a:custGeom>
            <a:avLst/>
            <a:gdLst>
              <a:gd name="connsiteX0" fmla="*/ 269731 w 539462"/>
              <a:gd name="connsiteY0" fmla="*/ 0 h 785309"/>
              <a:gd name="connsiteX1" fmla="*/ 539462 w 539462"/>
              <a:gd name="connsiteY1" fmla="*/ 544010 h 785309"/>
              <a:gd name="connsiteX2" fmla="*/ 397560 w 539462"/>
              <a:gd name="connsiteY2" fmla="*/ 544010 h 785309"/>
              <a:gd name="connsiteX3" fmla="*/ 397560 w 539462"/>
              <a:gd name="connsiteY3" fmla="*/ 785309 h 785309"/>
              <a:gd name="connsiteX4" fmla="*/ 141902 w 539462"/>
              <a:gd name="connsiteY4" fmla="*/ 785309 h 785309"/>
              <a:gd name="connsiteX5" fmla="*/ 141902 w 539462"/>
              <a:gd name="connsiteY5" fmla="*/ 544010 h 785309"/>
              <a:gd name="connsiteX6" fmla="*/ 0 w 539462"/>
              <a:gd name="connsiteY6" fmla="*/ 544010 h 7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62" h="785309">
                <a:moveTo>
                  <a:pt x="269731" y="0"/>
                </a:moveTo>
                <a:lnTo>
                  <a:pt x="539462" y="544010"/>
                </a:lnTo>
                <a:lnTo>
                  <a:pt x="397560" y="544010"/>
                </a:lnTo>
                <a:lnTo>
                  <a:pt x="397560" y="785309"/>
                </a:lnTo>
                <a:lnTo>
                  <a:pt x="141902" y="785309"/>
                </a:lnTo>
                <a:lnTo>
                  <a:pt x="141902" y="544010"/>
                </a:lnTo>
                <a:lnTo>
                  <a:pt x="0" y="544010"/>
                </a:lnTo>
                <a:close/>
              </a:path>
            </a:pathLst>
          </a:custGeom>
          <a:solidFill>
            <a:schemeClr val="bg1"/>
          </a:solidFill>
          <a:ln w="38100">
            <a:solidFill>
              <a:schemeClr val="tx1"/>
            </a:solidFill>
          </a:ln>
          <a:effectLst>
            <a:outerShdw blurRad="50800" dist="177800" dir="5700000" sx="83000" sy="83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1829"/>
            <a:ext cx="12192000" cy="200055"/>
            <a:chOff x="0" y="-1829"/>
            <a:chExt cx="12192000" cy="200055"/>
          </a:xfrm>
        </p:grpSpPr>
        <p:sp>
          <p:nvSpPr>
            <p:cNvPr id="90" name="矩形 89"/>
            <p:cNvSpPr/>
            <p:nvPr/>
          </p:nvSpPr>
          <p:spPr>
            <a:xfrm>
              <a:off x="2809004" y="-1829"/>
              <a:ext cx="6573992" cy="200055"/>
            </a:xfrm>
            <a:prstGeom prst="rect">
              <a:avLst/>
            </a:prstGeom>
          </p:spPr>
          <p:txBody>
            <a:bodyPr wrap="square">
              <a:spAutoFit/>
            </a:bodyPr>
            <a:lstStyle/>
            <a:p>
              <a:pPr algn="dist"/>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创新</a:t>
              </a:r>
              <a:endParaRPr lang="zh-CN" altLang="en-US"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矩形 105"/>
            <p:cNvSpPr/>
            <p:nvPr/>
          </p:nvSpPr>
          <p:spPr>
            <a:xfrm>
              <a:off x="0" y="0"/>
              <a:ext cx="12192000" cy="1885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等腰三角形 106"/>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8" name="矩形: 圆角 107"/>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9" name="直接连接符 108"/>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a:off x="11788866" y="43561"/>
              <a:ext cx="94790" cy="92218"/>
              <a:chOff x="8973341" y="436357"/>
              <a:chExt cx="310635" cy="302207"/>
            </a:xfrm>
            <a:solidFill>
              <a:schemeClr val="tx1">
                <a:lumMod val="65000"/>
                <a:lumOff val="35000"/>
              </a:schemeClr>
            </a:solidFill>
          </p:grpSpPr>
          <p:sp>
            <p:nvSpPr>
              <p:cNvPr id="115" name="矩形 114"/>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矩形 115"/>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rot="2700000">
              <a:off x="11971785" y="36172"/>
              <a:ext cx="73525" cy="108572"/>
              <a:chOff x="11020883" y="20571"/>
              <a:chExt cx="82233" cy="108572"/>
            </a:xfrm>
          </p:grpSpPr>
          <p:cxnSp>
            <p:nvCxnSpPr>
              <p:cNvPr id="113" name="直接连接符 112"/>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图片 2" descr="/private/var/folders/jp/jps0ttjn6nx7sf9dmh80j1w40000gn/T/com.kingsoft.wpsoffice.mac/photoedit2/20240305134941/temp.pngtemp"/>
          <p:cNvPicPr>
            <a:picLocks noChangeAspect="1"/>
          </p:cNvPicPr>
          <p:nvPr/>
        </p:nvPicPr>
        <p:blipFill>
          <a:blip r:embed="rId7"/>
          <a:stretch>
            <a:fillRect/>
          </a:stretch>
        </p:blipFill>
        <p:spPr>
          <a:xfrm>
            <a:off x="530225" y="398780"/>
            <a:ext cx="1742440" cy="708025"/>
          </a:xfrm>
          <a:prstGeom prst="rect">
            <a:avLst/>
          </a:prstGeom>
        </p:spPr>
      </p:pic>
      <p:sp>
        <p:nvSpPr>
          <p:cNvPr id="117" name="矩形 11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文本框 124"/>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110" name="矩形 109"/>
          <p:cNvSpPr/>
          <p:nvPr/>
        </p:nvSpPr>
        <p:spPr>
          <a:xfrm>
            <a:off x="7863286" y="162306"/>
            <a:ext cx="4329207" cy="625052"/>
          </a:xfrm>
          <a:prstGeom prst="rect">
            <a:avLst/>
          </a:prstGeom>
          <a:solidFill>
            <a:srgbClr val="658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9" name="矩形 78"/>
          <p:cNvSpPr/>
          <p:nvPr/>
        </p:nvSpPr>
        <p:spPr>
          <a:xfrm>
            <a:off x="5968166" y="162380"/>
            <a:ext cx="2092546" cy="625052"/>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5" name="图片 4" descr="C:/Users/Administrator/Desktop/微信图片_20240921155503.jpg微信图片_20240921155503"/>
          <p:cNvPicPr>
            <a:picLocks noChangeAspect="1"/>
          </p:cNvPicPr>
          <p:nvPr/>
        </p:nvPicPr>
        <p:blipFill rotWithShape="1">
          <a:blip r:embed="rId2">
            <a:lum contrast="24000"/>
          </a:blip>
          <a:srcRect t="20" b="20"/>
          <a:stretch>
            <a:fillRect/>
          </a:stretch>
        </p:blipFill>
        <p:spPr>
          <a:xfrm>
            <a:off x="-1" y="188536"/>
            <a:ext cx="6001211" cy="6669464"/>
          </a:xfrm>
          <a:prstGeom prst="rect">
            <a:avLst/>
          </a:prstGeom>
        </p:spPr>
      </p:pic>
      <p:sp>
        <p:nvSpPr>
          <p:cNvPr id="4" name="矩形 3"/>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p:cNvGrpSpPr/>
          <p:nvPr/>
        </p:nvGrpSpPr>
        <p:grpSpPr>
          <a:xfrm>
            <a:off x="11788866" y="43561"/>
            <a:ext cx="94790" cy="92218"/>
            <a:chOff x="8973341" y="436357"/>
            <a:chExt cx="310635" cy="302207"/>
          </a:xfrm>
        </p:grpSpPr>
        <p:sp>
          <p:nvSpPr>
            <p:cNvPr id="76" name="矩形 75"/>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rot="2700000">
            <a:off x="11971785" y="36172"/>
            <a:ext cx="73525" cy="108572"/>
            <a:chOff x="11020883" y="20571"/>
            <a:chExt cx="82233" cy="108572"/>
          </a:xfrm>
        </p:grpSpPr>
        <p:cxnSp>
          <p:nvCxnSpPr>
            <p:cNvPr id="80" name="直接连接符 79"/>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393700" y="6305550"/>
            <a:ext cx="2599055" cy="229870"/>
          </a:xfrm>
          <a:prstGeom prst="rect">
            <a:avLst/>
          </a:prstGeom>
          <a:noFill/>
        </p:spPr>
        <p:txBody>
          <a:bodyPr wrap="square" rtlCol="0">
            <a:spAutoFit/>
          </a:bodyPr>
          <a:lstStyle/>
          <a:p>
            <a:pPr algn="dist"/>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135" name="文本框 134"/>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chemeClr val="bg1">
              <a:alpha val="14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73" name="矩形 72"/>
          <p:cNvSpPr/>
          <p:nvPr/>
        </p:nvSpPr>
        <p:spPr>
          <a:xfrm>
            <a:off x="148" y="1082437"/>
            <a:ext cx="5154656" cy="676025"/>
          </a:xfrm>
          <a:prstGeom prst="rect">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文本框 115"/>
          <p:cNvSpPr txBox="1"/>
          <p:nvPr/>
        </p:nvSpPr>
        <p:spPr>
          <a:xfrm>
            <a:off x="9528810" y="327025"/>
            <a:ext cx="2019300" cy="275590"/>
          </a:xfrm>
          <a:prstGeom prst="rect">
            <a:avLst/>
          </a:prstGeom>
          <a:noFill/>
        </p:spPr>
        <p:txBody>
          <a:bodyPr wrap="square" rtlCol="0">
            <a:spAutoFit/>
          </a:bodyPr>
          <a:lstStyle/>
          <a:p>
            <a:pPr algn="dist"/>
            <a:r>
              <a:rPr lang="en-US" altLang="zh-CN" sz="1200" b="1" dirty="0">
                <a:solidFill>
                  <a:schemeClr val="bg1"/>
                </a:solidFill>
                <a:latin typeface="微软雅黑" panose="020B0503020204020204" pitchFamily="34" charset="-122"/>
                <a:ea typeface="微软雅黑" panose="020B0503020204020204" pitchFamily="34" charset="-122"/>
              </a:rPr>
              <a:t>PART ONE </a:t>
            </a:r>
          </a:p>
        </p:txBody>
      </p:sp>
      <p:sp>
        <p:nvSpPr>
          <p:cNvPr id="117" name="矩形 116"/>
          <p:cNvSpPr/>
          <p:nvPr/>
        </p:nvSpPr>
        <p:spPr>
          <a:xfrm>
            <a:off x="10255138" y="6636284"/>
            <a:ext cx="1821084" cy="118819"/>
          </a:xfrm>
          <a:prstGeom prst="rect">
            <a:avLst/>
          </a:prstGeom>
          <a:solidFill>
            <a:srgbClr val="4195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1" name="文本框 120"/>
          <p:cNvSpPr txBox="1"/>
          <p:nvPr/>
        </p:nvSpPr>
        <p:spPr>
          <a:xfrm>
            <a:off x="0" y="1063706"/>
            <a:ext cx="5310782" cy="707886"/>
          </a:xfrm>
          <a:prstGeom prst="rect">
            <a:avLst/>
          </a:prstGeom>
          <a:noFill/>
        </p:spPr>
        <p:txBody>
          <a:bodyPr wrap="square" rtlCol="0">
            <a:spAutoFit/>
          </a:bodyPr>
          <a:lstStyle/>
          <a:p>
            <a:r>
              <a:rPr lang="en-US" altLang="zh-CN" sz="40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Project Background</a:t>
            </a:r>
            <a:endParaRPr lang="zh-CN" altLang="en-US" sz="4000" b="1"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descr="/private/var/folders/jp/jps0ttjn6nx7sf9dmh80j1w40000gn/T/com.kingsoft.wpsoffice.mac/photoedit2/20240305134941/temp.pngtemp"/>
          <p:cNvPicPr>
            <a:picLocks noChangeAspect="1"/>
          </p:cNvPicPr>
          <p:nvPr/>
        </p:nvPicPr>
        <p:blipFill>
          <a:blip r:embed="rId3"/>
          <a:stretch>
            <a:fillRect/>
          </a:stretch>
        </p:blipFill>
        <p:spPr>
          <a:xfrm>
            <a:off x="244475" y="271780"/>
            <a:ext cx="1742440" cy="708025"/>
          </a:xfrm>
          <a:prstGeom prst="rect">
            <a:avLst/>
          </a:prstGeom>
        </p:spPr>
      </p:pic>
      <p:sp>
        <p:nvSpPr>
          <p:cNvPr id="2" name="矩形 1"/>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sp>
        <p:nvSpPr>
          <p:cNvPr id="11" name="文本框 10">
            <a:extLst>
              <a:ext uri="{FF2B5EF4-FFF2-40B4-BE49-F238E27FC236}">
                <a16:creationId xmlns:a16="http://schemas.microsoft.com/office/drawing/2014/main" id="{BDF6E495-705C-AB49-9B58-407A8376475B}"/>
              </a:ext>
            </a:extLst>
          </p:cNvPr>
          <p:cNvSpPr txBox="1"/>
          <p:nvPr/>
        </p:nvSpPr>
        <p:spPr>
          <a:xfrm>
            <a:off x="6097676" y="1620524"/>
            <a:ext cx="6094324" cy="1754326"/>
          </a:xfrm>
          <a:prstGeom prst="rect">
            <a:avLst/>
          </a:prstGeom>
          <a:noFill/>
        </p:spPr>
        <p:txBody>
          <a:bodyPr wrap="square">
            <a:spAutoFit/>
          </a:bodyPr>
          <a:lstStyle/>
          <a:p>
            <a:r>
              <a:rPr lang="zh-CN" altLang="en-US" b="0" i="0" dirty="0">
                <a:solidFill>
                  <a:srgbClr val="404040"/>
                </a:solidFill>
                <a:effectLst/>
                <a:latin typeface="微软雅黑" panose="020B0503020204020204" pitchFamily="34" charset="-122"/>
                <a:ea typeface="微软雅黑" panose="020B0503020204020204" pitchFamily="34" charset="-122"/>
              </a:rPr>
              <a:t>    </a:t>
            </a:r>
            <a:r>
              <a:rPr lang="en-US" altLang="zh-CN" b="0" i="0" dirty="0">
                <a:solidFill>
                  <a:srgbClr val="404040"/>
                </a:solidFill>
                <a:effectLst/>
                <a:latin typeface="微软雅黑" panose="020B0503020204020204" pitchFamily="34" charset="-122"/>
                <a:ea typeface="微软雅黑" panose="020B0503020204020204" pitchFamily="34" charset="-122"/>
              </a:rPr>
              <a:t>Emotion recognition refers to the recognition and understanding of human emotional states by analyzing human facial expressions, voice, text, or physiological signals (such as heart rate, brain waves, etc.). Common categories of emotions include: happy, sad, angry, surprised, fearful, disgusted, </a:t>
            </a:r>
            <a:r>
              <a:rPr lang="en-US" altLang="zh-CN" b="0" i="0" dirty="0" err="1">
                <a:solidFill>
                  <a:srgbClr val="404040"/>
                </a:solidFill>
                <a:effectLst/>
                <a:latin typeface="微软雅黑" panose="020B0503020204020204" pitchFamily="34" charset="-122"/>
                <a:ea typeface="微软雅黑" panose="020B0503020204020204" pitchFamily="34" charset="-122"/>
              </a:rPr>
              <a:t>etc</a:t>
            </a:r>
            <a:r>
              <a:rPr lang="zh-CN" altLang="en-US" b="0" i="0" dirty="0">
                <a:solidFill>
                  <a:srgbClr val="404040"/>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82F4B9EA-8A0C-F9BA-62E0-1325A19F0B85}"/>
              </a:ext>
            </a:extLst>
          </p:cNvPr>
          <p:cNvGrpSpPr/>
          <p:nvPr/>
        </p:nvGrpSpPr>
        <p:grpSpPr>
          <a:xfrm>
            <a:off x="6131167" y="1051277"/>
            <a:ext cx="4288973" cy="369332"/>
            <a:chOff x="6131167" y="950797"/>
            <a:chExt cx="4288973" cy="369332"/>
          </a:xfrm>
        </p:grpSpPr>
        <p:sp>
          <p:nvSpPr>
            <p:cNvPr id="9" name="文本框 8">
              <a:extLst>
                <a:ext uri="{FF2B5EF4-FFF2-40B4-BE49-F238E27FC236}">
                  <a16:creationId xmlns:a16="http://schemas.microsoft.com/office/drawing/2014/main" id="{7E2114B2-93F8-29AC-804A-F5A9527D228E}"/>
                </a:ext>
              </a:extLst>
            </p:cNvPr>
            <p:cNvSpPr txBox="1"/>
            <p:nvPr/>
          </p:nvSpPr>
          <p:spPr>
            <a:xfrm>
              <a:off x="6178059" y="950797"/>
              <a:ext cx="4242081" cy="369332"/>
            </a:xfrm>
            <a:prstGeom prst="rect">
              <a:avLst/>
            </a:prstGeom>
            <a:noFill/>
          </p:spPr>
          <p:txBody>
            <a:bodyPr wrap="square">
              <a:spAutoFit/>
            </a:bodyPr>
            <a:lstStyle/>
            <a:p>
              <a:pPr algn="l"/>
              <a:r>
                <a:rPr lang="en-US" altLang="zh-CN" b="1" i="0" dirty="0">
                  <a:solidFill>
                    <a:srgbClr val="404040"/>
                  </a:solidFill>
                  <a:effectLst/>
                  <a:latin typeface="微软雅黑" panose="020B0503020204020204" pitchFamily="34" charset="-122"/>
                  <a:ea typeface="微软雅黑" panose="020B0503020204020204" pitchFamily="34" charset="-122"/>
                </a:rPr>
                <a:t>Definition of Emotion Recognition:</a:t>
              </a:r>
            </a:p>
          </p:txBody>
        </p:sp>
        <p:sp>
          <p:nvSpPr>
            <p:cNvPr id="12" name="椭圆 11">
              <a:extLst>
                <a:ext uri="{FF2B5EF4-FFF2-40B4-BE49-F238E27FC236}">
                  <a16:creationId xmlns:a16="http://schemas.microsoft.com/office/drawing/2014/main" id="{FE205542-B2A8-0EC9-E8C3-FE3938288E3A}"/>
                </a:ext>
              </a:extLst>
            </p:cNvPr>
            <p:cNvSpPr/>
            <p:nvPr/>
          </p:nvSpPr>
          <p:spPr>
            <a:xfrm>
              <a:off x="6131167" y="1105318"/>
              <a:ext cx="72000" cy="720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2F1C9FD9-C1B0-EF8F-514D-3DE0A7C3BF3E}"/>
              </a:ext>
            </a:extLst>
          </p:cNvPr>
          <p:cNvGrpSpPr/>
          <p:nvPr/>
        </p:nvGrpSpPr>
        <p:grpSpPr>
          <a:xfrm>
            <a:off x="6131167" y="3503075"/>
            <a:ext cx="5273712" cy="369332"/>
            <a:chOff x="6131167" y="2558534"/>
            <a:chExt cx="5273712" cy="369332"/>
          </a:xfrm>
        </p:grpSpPr>
        <p:sp>
          <p:nvSpPr>
            <p:cNvPr id="14" name="文本框 13">
              <a:extLst>
                <a:ext uri="{FF2B5EF4-FFF2-40B4-BE49-F238E27FC236}">
                  <a16:creationId xmlns:a16="http://schemas.microsoft.com/office/drawing/2014/main" id="{EE3AF305-E212-EAA6-9489-A7949C10F4C9}"/>
                </a:ext>
              </a:extLst>
            </p:cNvPr>
            <p:cNvSpPr txBox="1"/>
            <p:nvPr/>
          </p:nvSpPr>
          <p:spPr>
            <a:xfrm>
              <a:off x="6178059" y="2558534"/>
              <a:ext cx="5226820" cy="369332"/>
            </a:xfrm>
            <a:prstGeom prst="rect">
              <a:avLst/>
            </a:prstGeom>
            <a:noFill/>
          </p:spPr>
          <p:txBody>
            <a:bodyPr wrap="square">
              <a:spAutoFit/>
            </a:bodyPr>
            <a:lstStyle/>
            <a:p>
              <a:pPr algn="l"/>
              <a:r>
                <a:rPr lang="en-US" altLang="zh-CN" b="0" i="0" dirty="0">
                  <a:solidFill>
                    <a:srgbClr val="111111"/>
                  </a:solidFill>
                  <a:effectLst/>
                  <a:latin typeface="微软雅黑" panose="020B0503020204020204" pitchFamily="34" charset="-122"/>
                  <a:ea typeface="微软雅黑" panose="020B0503020204020204" pitchFamily="34" charset="-122"/>
                </a:rPr>
                <a:t>Application scenarios of emotion recognition:</a:t>
              </a:r>
              <a:endParaRPr lang="zh-CN" altLang="en-US" b="1" i="0" dirty="0">
                <a:solidFill>
                  <a:srgbClr val="404040"/>
                </a:solidFill>
                <a:effectLst/>
                <a:latin typeface="微软雅黑" panose="020B0503020204020204" pitchFamily="34" charset="-122"/>
                <a:ea typeface="微软雅黑" panose="020B0503020204020204" pitchFamily="34" charset="-122"/>
              </a:endParaRPr>
            </a:p>
          </p:txBody>
        </p:sp>
        <p:sp>
          <p:nvSpPr>
            <p:cNvPr id="15" name="椭圆 14">
              <a:extLst>
                <a:ext uri="{FF2B5EF4-FFF2-40B4-BE49-F238E27FC236}">
                  <a16:creationId xmlns:a16="http://schemas.microsoft.com/office/drawing/2014/main" id="{87988ACC-BC1C-6743-017E-B44590C1845C}"/>
                </a:ext>
              </a:extLst>
            </p:cNvPr>
            <p:cNvSpPr/>
            <p:nvPr/>
          </p:nvSpPr>
          <p:spPr>
            <a:xfrm>
              <a:off x="6131167" y="2714730"/>
              <a:ext cx="72000" cy="72000"/>
            </a:xfrm>
            <a:prstGeom prst="ellipse">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FAC15B5C-807A-0038-0E56-0D28D6326F12}"/>
              </a:ext>
            </a:extLst>
          </p:cNvPr>
          <p:cNvSpPr txBox="1"/>
          <p:nvPr/>
        </p:nvSpPr>
        <p:spPr>
          <a:xfrm>
            <a:off x="6111917" y="4066550"/>
            <a:ext cx="6134518" cy="2708434"/>
          </a:xfrm>
          <a:prstGeom prst="rect">
            <a:avLst/>
          </a:prstGeom>
          <a:noFill/>
        </p:spPr>
        <p:txBody>
          <a:bodyPr wrap="square">
            <a:spAutoFit/>
          </a:bodyPr>
          <a:lstStyle/>
          <a:p>
            <a:pPr algn="l">
              <a:buFont typeface="Arial" panose="020B0604020202020204" pitchFamily="34" charset="0"/>
              <a:buChar char="•"/>
            </a:pPr>
            <a:r>
              <a:rPr lang="en-US" altLang="zh-CN" sz="1400" b="0" i="0" dirty="0">
                <a:solidFill>
                  <a:srgbClr val="111111"/>
                </a:solidFill>
                <a:effectLst/>
                <a:latin typeface="微软雅黑" panose="020B0503020204020204" pitchFamily="34" charset="-122"/>
                <a:ea typeface="微软雅黑" panose="020B0503020204020204" pitchFamily="34" charset="-122"/>
              </a:rPr>
              <a:t>Human-computer interaction: Enables machines to better understand user emotions and provide a more natural interaction experience.</a:t>
            </a:r>
          </a:p>
          <a:p>
            <a:pPr algn="l">
              <a:buFont typeface="Arial" panose="020B0604020202020204" pitchFamily="34" charset="0"/>
              <a:buChar char="•"/>
            </a:pPr>
            <a:r>
              <a:rPr lang="en-US" altLang="zh-CN" sz="1400" b="0" i="0" dirty="0">
                <a:solidFill>
                  <a:srgbClr val="111111"/>
                </a:solidFill>
                <a:effectLst/>
                <a:latin typeface="微软雅黑" panose="020B0503020204020204" pitchFamily="34" charset="-122"/>
                <a:ea typeface="微软雅黑" panose="020B0503020204020204" pitchFamily="34" charset="-122"/>
              </a:rPr>
              <a:t>Mental health: Provide mental health monitoring and intervention by analyzing the user's emotional state.</a:t>
            </a:r>
          </a:p>
          <a:p>
            <a:pPr algn="l">
              <a:buFont typeface="Arial" panose="020B0604020202020204" pitchFamily="34" charset="0"/>
              <a:buChar char="•"/>
            </a:pPr>
            <a:r>
              <a:rPr lang="en-US" altLang="zh-CN" sz="1400" b="0" i="0" dirty="0">
                <a:solidFill>
                  <a:srgbClr val="111111"/>
                </a:solidFill>
                <a:effectLst/>
                <a:latin typeface="微软雅黑" panose="020B0503020204020204" pitchFamily="34" charset="-122"/>
                <a:ea typeface="微软雅黑" panose="020B0503020204020204" pitchFamily="34" charset="-122"/>
              </a:rPr>
              <a:t>Marketing: Analyze consumers' emotional responses to advertisements or products and optimize marketing strategies.</a:t>
            </a:r>
          </a:p>
          <a:p>
            <a:pPr algn="l">
              <a:buFont typeface="Arial" panose="020B0604020202020204" pitchFamily="34" charset="0"/>
              <a:buChar char="•"/>
            </a:pPr>
            <a:r>
              <a:rPr lang="en-US" altLang="zh-CN" sz="1400" b="0" i="0" dirty="0">
                <a:solidFill>
                  <a:srgbClr val="111111"/>
                </a:solidFill>
                <a:effectLst/>
                <a:latin typeface="微软雅黑" panose="020B0503020204020204" pitchFamily="34" charset="-122"/>
                <a:ea typeface="微软雅黑" panose="020B0503020204020204" pitchFamily="34" charset="-122"/>
              </a:rPr>
              <a:t>Education: Improve learning by identifying students' emotional states and adjusting teaching methods.</a:t>
            </a:r>
          </a:p>
          <a:p>
            <a:pPr algn="l">
              <a:buFont typeface="Arial" panose="020B0604020202020204" pitchFamily="34" charset="0"/>
              <a:buChar char="•"/>
            </a:pPr>
            <a:r>
              <a:rPr lang="en-US" altLang="zh-CN" sz="1400" b="0" i="0" dirty="0">
                <a:solidFill>
                  <a:srgbClr val="111111"/>
                </a:solidFill>
                <a:effectLst/>
                <a:latin typeface="微软雅黑" panose="020B0503020204020204" pitchFamily="34" charset="-122"/>
                <a:ea typeface="微软雅黑" panose="020B0503020204020204" pitchFamily="34" charset="-122"/>
              </a:rPr>
              <a:t>Security monitoring: Identify abnormal emotions in public places and prevent potential dangers.</a:t>
            </a:r>
            <a:br>
              <a:rPr lang="en-US" altLang="zh-CN" sz="1600" dirty="0"/>
            </a:br>
            <a:endParaRPr lang="zh-CN" altLang="en-US" sz="1600" b="0" i="0" dirty="0">
              <a:solidFill>
                <a:srgbClr val="404040"/>
              </a:solidFill>
              <a:effectLst/>
              <a:latin typeface="宋体" panose="02010600030101010101" pitchFamily="2" charset="-122"/>
              <a:ea typeface="宋体" panose="02010600030101010101" pitchFamily="2" charset="-122"/>
            </a:endParaRP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8" name="组合 137"/>
          <p:cNvGrpSpPr/>
          <p:nvPr/>
        </p:nvGrpSpPr>
        <p:grpSpPr>
          <a:xfrm rot="16959127">
            <a:off x="3143892" y="312859"/>
            <a:ext cx="5070389" cy="3864016"/>
            <a:chOff x="999980" y="1396387"/>
            <a:chExt cx="10476246" cy="4428969"/>
          </a:xfrm>
        </p:grpSpPr>
        <p:sp>
          <p:nvSpPr>
            <p:cNvPr id="136" name="矩形: 圆角 135"/>
            <p:cNvSpPr/>
            <p:nvPr/>
          </p:nvSpPr>
          <p:spPr>
            <a:xfrm rot="20321203">
              <a:off x="999980" y="1396387"/>
              <a:ext cx="8252332" cy="3770386"/>
            </a:xfrm>
            <a:prstGeom prst="roundRect">
              <a:avLst>
                <a:gd name="adj" fmla="val 50000"/>
              </a:avLst>
            </a:prstGeom>
            <a:solidFill>
              <a:schemeClr val="accent5">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7" name="矩形: 圆角 136"/>
            <p:cNvSpPr/>
            <p:nvPr/>
          </p:nvSpPr>
          <p:spPr>
            <a:xfrm rot="20321203">
              <a:off x="3223894" y="2054970"/>
              <a:ext cx="8252332" cy="3770386"/>
            </a:xfrm>
            <a:prstGeom prst="roundRect">
              <a:avLst>
                <a:gd name="adj" fmla="val 50000"/>
              </a:avLst>
            </a:prstGeom>
            <a:solidFill>
              <a:schemeClr val="accent6">
                <a:lumMod val="20000"/>
                <a:lumOff val="80000"/>
                <a:alpha val="75000"/>
              </a:schemeClr>
            </a:solidFill>
            <a:ln>
              <a:solidFill>
                <a:schemeClr val="accent6">
                  <a:lumMod val="20000"/>
                  <a:lumOff val="80000"/>
                </a:schemeClr>
              </a:solid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pic>
        <p:nvPicPr>
          <p:cNvPr id="3" name="图片 2" descr="E:/Desktop/微信图片_20240919145156.jpg微信图片_20240919145156"/>
          <p:cNvPicPr>
            <a:picLocks noChangeAspect="1"/>
          </p:cNvPicPr>
          <p:nvPr/>
        </p:nvPicPr>
        <p:blipFill>
          <a:blip r:embed="rId2"/>
          <a:srcRect l="10600" r="764"/>
          <a:stretch>
            <a:fillRect/>
          </a:stretch>
        </p:blipFill>
        <p:spPr>
          <a:xfrm>
            <a:off x="7740193" y="161686"/>
            <a:ext cx="4451807" cy="6696313"/>
          </a:xfrm>
          <a:prstGeom prst="rect">
            <a:avLst/>
          </a:prstGeom>
        </p:spPr>
      </p:pic>
      <p:sp>
        <p:nvSpPr>
          <p:cNvPr id="4" name="矩形 3"/>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p:cNvGrpSpPr/>
          <p:nvPr/>
        </p:nvGrpSpPr>
        <p:grpSpPr>
          <a:xfrm>
            <a:off x="11788866" y="43561"/>
            <a:ext cx="94790" cy="92218"/>
            <a:chOff x="8973341" y="436357"/>
            <a:chExt cx="310635" cy="302207"/>
          </a:xfrm>
        </p:grpSpPr>
        <p:sp>
          <p:nvSpPr>
            <p:cNvPr id="76" name="矩形 75"/>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rot="2700000">
            <a:off x="11971785" y="36172"/>
            <a:ext cx="73525" cy="108572"/>
            <a:chOff x="11020883" y="20571"/>
            <a:chExt cx="82233" cy="108572"/>
          </a:xfrm>
        </p:grpSpPr>
        <p:cxnSp>
          <p:nvCxnSpPr>
            <p:cNvPr id="80" name="直接连接符 79"/>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393700" y="6305550"/>
            <a:ext cx="2805430" cy="229870"/>
          </a:xfrm>
          <a:prstGeom prst="rect">
            <a:avLst/>
          </a:prstGeom>
          <a:noFill/>
        </p:spPr>
        <p:txBody>
          <a:bodyPr wrap="square" rtlCol="0">
            <a:spAutoFit/>
          </a:bodyPr>
          <a:lstStyle/>
          <a:p>
            <a:pPr algn="dist"/>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135" name="文本框 134"/>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117" name="矩形 11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2" name="图片 1" descr="80701710252842_.pic"/>
          <p:cNvPicPr>
            <a:picLocks noChangeAspect="1"/>
          </p:cNvPicPr>
          <p:nvPr/>
        </p:nvPicPr>
        <p:blipFill>
          <a:blip r:embed="rId3"/>
          <a:stretch>
            <a:fillRect/>
          </a:stretch>
        </p:blipFill>
        <p:spPr>
          <a:xfrm>
            <a:off x="445770" y="388620"/>
            <a:ext cx="1431290" cy="586740"/>
          </a:xfrm>
          <a:prstGeom prst="rect">
            <a:avLst/>
          </a:prstGeom>
        </p:spPr>
      </p:pic>
      <p:grpSp>
        <p:nvGrpSpPr>
          <p:cNvPr id="17" name="组合 16">
            <a:extLst>
              <a:ext uri="{FF2B5EF4-FFF2-40B4-BE49-F238E27FC236}">
                <a16:creationId xmlns:a16="http://schemas.microsoft.com/office/drawing/2014/main" id="{6A300FF7-4402-6EB5-B0E0-08997B8A69C8}"/>
              </a:ext>
            </a:extLst>
          </p:cNvPr>
          <p:cNvGrpSpPr/>
          <p:nvPr/>
        </p:nvGrpSpPr>
        <p:grpSpPr>
          <a:xfrm>
            <a:off x="408628" y="1198685"/>
            <a:ext cx="6936716" cy="1169551"/>
            <a:chOff x="408628" y="1258973"/>
            <a:chExt cx="6936716" cy="1169551"/>
          </a:xfrm>
        </p:grpSpPr>
        <p:sp>
          <p:nvSpPr>
            <p:cNvPr id="12" name="文本框 11">
              <a:extLst>
                <a:ext uri="{FF2B5EF4-FFF2-40B4-BE49-F238E27FC236}">
                  <a16:creationId xmlns:a16="http://schemas.microsoft.com/office/drawing/2014/main" id="{D7802949-8C0D-11AB-7371-E3B029E84B7C}"/>
                </a:ext>
              </a:extLst>
            </p:cNvPr>
            <p:cNvSpPr txBox="1"/>
            <p:nvPr/>
          </p:nvSpPr>
          <p:spPr>
            <a:xfrm>
              <a:off x="535073" y="1258973"/>
              <a:ext cx="6810271" cy="1169551"/>
            </a:xfrm>
            <a:prstGeom prst="rect">
              <a:avLst/>
            </a:prstGeom>
            <a:noFill/>
          </p:spPr>
          <p:txBody>
            <a:bodyPr wrap="square">
              <a:spAutoFit/>
            </a:bodyPr>
            <a:lstStyle/>
            <a:p>
              <a:r>
                <a:rPr lang="en-US" altLang="zh-CN" sz="1400" b="0" i="0" dirty="0">
                  <a:solidFill>
                    <a:srgbClr val="111111"/>
                  </a:solidFill>
                  <a:effectLst/>
                  <a:latin typeface="Arial" panose="020B0604020202020204" pitchFamily="34" charset="0"/>
                </a:rPr>
                <a:t>Technical Significance</a:t>
              </a:r>
            </a:p>
            <a:p>
              <a:r>
                <a:rPr lang="en-US" altLang="zh-CN" sz="1400" b="0" i="0" dirty="0">
                  <a:solidFill>
                    <a:srgbClr val="111111"/>
                  </a:solidFill>
                  <a:effectLst/>
                  <a:latin typeface="Arial" panose="020B0604020202020204" pitchFamily="34" charset="0"/>
                </a:rPr>
                <a:t>·Promoting the Development of Artificial Intelligence: Emotion recognition is an important research direction in the field of artificial intelligence, which can enhance machines' understanding of human emotions and advance human-computer interaction technology.</a:t>
              </a:r>
              <a:endParaRPr lang="zh-CN" altLang="en-US" sz="1400" b="0" i="0" dirty="0">
                <a:solidFill>
                  <a:srgbClr val="404040"/>
                </a:solidFill>
                <a:effectLst/>
                <a:latin typeface="宋体" panose="02010600030101010101" pitchFamily="2" charset="-122"/>
                <a:ea typeface="宋体" panose="02010600030101010101" pitchFamily="2" charset="-122"/>
              </a:endParaRPr>
            </a:p>
          </p:txBody>
        </p:sp>
        <p:sp>
          <p:nvSpPr>
            <p:cNvPr id="13" name="等腰三角形 12">
              <a:extLst>
                <a:ext uri="{FF2B5EF4-FFF2-40B4-BE49-F238E27FC236}">
                  <a16:creationId xmlns:a16="http://schemas.microsoft.com/office/drawing/2014/main" id="{AC511B89-B5C9-4F0E-0687-2241C28B0AE5}"/>
                </a:ext>
              </a:extLst>
            </p:cNvPr>
            <p:cNvSpPr/>
            <p:nvPr/>
          </p:nvSpPr>
          <p:spPr>
            <a:xfrm rot="5400000">
              <a:off x="393555" y="1336433"/>
              <a:ext cx="145703" cy="115558"/>
            </a:xfrm>
            <a:prstGeom prst="triangle">
              <a:avLst/>
            </a:prstGeom>
            <a:solidFill>
              <a:srgbClr val="105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8" name="组合 17">
            <a:extLst>
              <a:ext uri="{FF2B5EF4-FFF2-40B4-BE49-F238E27FC236}">
                <a16:creationId xmlns:a16="http://schemas.microsoft.com/office/drawing/2014/main" id="{F7757697-0923-C4DC-6503-8348A3E56BD5}"/>
              </a:ext>
            </a:extLst>
          </p:cNvPr>
          <p:cNvGrpSpPr/>
          <p:nvPr/>
        </p:nvGrpSpPr>
        <p:grpSpPr>
          <a:xfrm>
            <a:off x="408628" y="2266868"/>
            <a:ext cx="6180578" cy="2462213"/>
            <a:chOff x="408628" y="2769268"/>
            <a:chExt cx="6180578" cy="2462213"/>
          </a:xfrm>
        </p:grpSpPr>
        <p:sp>
          <p:nvSpPr>
            <p:cNvPr id="15" name="文本框 14">
              <a:extLst>
                <a:ext uri="{FF2B5EF4-FFF2-40B4-BE49-F238E27FC236}">
                  <a16:creationId xmlns:a16="http://schemas.microsoft.com/office/drawing/2014/main" id="{0914C5E7-D91A-18F1-69AB-64A66DC435D8}"/>
                </a:ext>
              </a:extLst>
            </p:cNvPr>
            <p:cNvSpPr txBox="1"/>
            <p:nvPr/>
          </p:nvSpPr>
          <p:spPr>
            <a:xfrm>
              <a:off x="494882" y="2769268"/>
              <a:ext cx="6094324" cy="2462213"/>
            </a:xfrm>
            <a:prstGeom prst="rect">
              <a:avLst/>
            </a:prstGeom>
            <a:noFill/>
          </p:spPr>
          <p:txBody>
            <a:bodyPr wrap="square">
              <a:spAutoFit/>
            </a:bodyPr>
            <a:lstStyle/>
            <a:p>
              <a:pPr algn="l"/>
              <a:r>
                <a:rPr lang="en-US" altLang="zh-CN" sz="1400" b="0" i="0" dirty="0">
                  <a:solidFill>
                    <a:srgbClr val="111111"/>
                  </a:solidFill>
                  <a:effectLst/>
                  <a:latin typeface="Arial" panose="020B0604020202020204" pitchFamily="34" charset="0"/>
                </a:rPr>
                <a:t>Social significance</a:t>
              </a:r>
            </a:p>
            <a:p>
              <a:pPr algn="l"/>
              <a:r>
                <a:rPr lang="en-US" altLang="zh-CN" sz="1400" b="0" i="0" dirty="0">
                  <a:solidFill>
                    <a:srgbClr val="111111"/>
                  </a:solidFill>
                  <a:effectLst/>
                  <a:latin typeface="Arial" panose="020B0604020202020204" pitchFamily="34" charset="0"/>
                </a:rPr>
                <a:t>·Improve human-computer interaction experience: Emotion recognition technology can enable machines to "understand" humans better and provide smarter and more humanized services.</a:t>
              </a:r>
              <a:br>
                <a:rPr lang="en-US" altLang="zh-CN" sz="1400" dirty="0"/>
              </a:br>
              <a:r>
                <a:rPr lang="en-US" altLang="zh-CN" sz="1400" dirty="0"/>
                <a:t>·</a:t>
              </a:r>
              <a:r>
                <a:rPr lang="en-US" altLang="zh-CN" sz="1400" b="0" i="0" dirty="0">
                  <a:solidFill>
                    <a:srgbClr val="111111"/>
                  </a:solidFill>
                  <a:effectLst/>
                  <a:latin typeface="Arial" panose="020B0604020202020204" pitchFamily="34" charset="0"/>
                </a:rPr>
                <a:t>Promote mental health: Through emotion recognition technology, users' psychological problems can be detected in a timely manner and personalized mental health support can be provided.</a:t>
              </a:r>
              <a:br>
                <a:rPr lang="en-US" altLang="zh-CN" sz="1400" dirty="0"/>
              </a:br>
              <a:r>
                <a:rPr lang="en-US" altLang="zh-CN" sz="1400" dirty="0"/>
                <a:t>·</a:t>
              </a:r>
              <a:r>
                <a:rPr lang="en-US" altLang="zh-CN" sz="1400" b="0" i="0" dirty="0">
                  <a:solidFill>
                    <a:srgbClr val="111111"/>
                  </a:solidFill>
                  <a:effectLst/>
                  <a:latin typeface="Arial" panose="020B0604020202020204" pitchFamily="34" charset="0"/>
                </a:rPr>
                <a:t>Improve social safety: Deploying emotion recognition systems in public places can quickly identify abnormal emotions and prevent potentially dangerous incidents.</a:t>
              </a:r>
              <a:br>
                <a:rPr lang="en-US" altLang="zh-CN" sz="1400" dirty="0"/>
              </a:br>
              <a:endParaRPr lang="zh-CN" altLang="en-US" sz="1400" b="0" i="0" dirty="0">
                <a:solidFill>
                  <a:srgbClr val="404040"/>
                </a:solidFill>
                <a:effectLst/>
                <a:latin typeface="Inter"/>
              </a:endParaRPr>
            </a:p>
          </p:txBody>
        </p:sp>
        <p:sp>
          <p:nvSpPr>
            <p:cNvPr id="16" name="等腰三角形 15">
              <a:extLst>
                <a:ext uri="{FF2B5EF4-FFF2-40B4-BE49-F238E27FC236}">
                  <a16:creationId xmlns:a16="http://schemas.microsoft.com/office/drawing/2014/main" id="{2CA37474-1AEE-F961-C4AC-EA675708DDB6}"/>
                </a:ext>
              </a:extLst>
            </p:cNvPr>
            <p:cNvSpPr/>
            <p:nvPr/>
          </p:nvSpPr>
          <p:spPr>
            <a:xfrm rot="5400000">
              <a:off x="393555" y="2855410"/>
              <a:ext cx="145703" cy="115558"/>
            </a:xfrm>
            <a:prstGeom prst="triangle">
              <a:avLst/>
            </a:prstGeom>
            <a:solidFill>
              <a:srgbClr val="105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0" name="文本框 19">
            <a:extLst>
              <a:ext uri="{FF2B5EF4-FFF2-40B4-BE49-F238E27FC236}">
                <a16:creationId xmlns:a16="http://schemas.microsoft.com/office/drawing/2014/main" id="{77F0BBEE-6A6B-699C-0511-A7CBCACEA4C5}"/>
              </a:ext>
            </a:extLst>
          </p:cNvPr>
          <p:cNvSpPr txBox="1"/>
          <p:nvPr/>
        </p:nvSpPr>
        <p:spPr>
          <a:xfrm>
            <a:off x="464737" y="4522509"/>
            <a:ext cx="6094324" cy="1600438"/>
          </a:xfrm>
          <a:prstGeom prst="rect">
            <a:avLst/>
          </a:prstGeom>
          <a:noFill/>
        </p:spPr>
        <p:txBody>
          <a:bodyPr wrap="square">
            <a:spAutoFit/>
          </a:bodyPr>
          <a:lstStyle/>
          <a:p>
            <a:pPr algn="l"/>
            <a:r>
              <a:rPr lang="en-US" altLang="zh-CN" sz="1400" b="0" i="0" dirty="0">
                <a:solidFill>
                  <a:srgbClr val="111111"/>
                </a:solidFill>
                <a:effectLst/>
                <a:latin typeface="Arial" panose="020B0604020202020204" pitchFamily="34" charset="0"/>
              </a:rPr>
              <a:t>Economic significance</a:t>
            </a:r>
            <a:br>
              <a:rPr lang="en-US" altLang="zh-CN" sz="1400" dirty="0"/>
            </a:br>
            <a:r>
              <a:rPr lang="en-US" altLang="zh-CN" sz="1400" dirty="0"/>
              <a:t>·</a:t>
            </a:r>
            <a:r>
              <a:rPr lang="en-US" altLang="zh-CN" sz="1400" b="0" i="0" dirty="0">
                <a:solidFill>
                  <a:srgbClr val="111111"/>
                </a:solidFill>
                <a:effectLst/>
                <a:latin typeface="Arial" panose="020B0604020202020204" pitchFamily="34" charset="0"/>
              </a:rPr>
              <a:t>Optimize business decision-making: Emotion recognition technology can help companies analyze consumer sentiment, optimize product design and marketing strategies, and enhance market competitiveness.</a:t>
            </a:r>
            <a:br>
              <a:rPr lang="en-US" altLang="zh-CN" sz="1400" dirty="0"/>
            </a:br>
            <a:r>
              <a:rPr lang="en-US" altLang="zh-CN" sz="1400" dirty="0"/>
              <a:t>·</a:t>
            </a:r>
            <a:r>
              <a:rPr lang="en-US" altLang="zh-CN" sz="1400" b="0" i="0" dirty="0">
                <a:solidFill>
                  <a:srgbClr val="111111"/>
                </a:solidFill>
                <a:effectLst/>
                <a:latin typeface="Arial" panose="020B0604020202020204" pitchFamily="34" charset="0"/>
              </a:rPr>
              <a:t>Reduce labor costs: In customer service, education, and other fields, emotion recognition technology can partially replace labor and reduce operating costs.</a:t>
            </a:r>
            <a:endParaRPr lang="zh-CN" altLang="en-US" sz="1400" b="0" i="0" dirty="0">
              <a:solidFill>
                <a:srgbClr val="404040"/>
              </a:solidFill>
              <a:effectLst/>
              <a:latin typeface="Inter"/>
            </a:endParaRPr>
          </a:p>
        </p:txBody>
      </p:sp>
      <p:sp>
        <p:nvSpPr>
          <p:cNvPr id="21" name="等腰三角形 20">
            <a:extLst>
              <a:ext uri="{FF2B5EF4-FFF2-40B4-BE49-F238E27FC236}">
                <a16:creationId xmlns:a16="http://schemas.microsoft.com/office/drawing/2014/main" id="{B9EDDC2B-100C-388F-9132-1F8523755FD1}"/>
              </a:ext>
            </a:extLst>
          </p:cNvPr>
          <p:cNvSpPr/>
          <p:nvPr/>
        </p:nvSpPr>
        <p:spPr>
          <a:xfrm rot="5400000">
            <a:off x="392400" y="4615562"/>
            <a:ext cx="145703" cy="115558"/>
          </a:xfrm>
          <a:prstGeom prst="triangle">
            <a:avLst/>
          </a:prstGeom>
          <a:solidFill>
            <a:srgbClr val="105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41" name="任意多边形: 形状 140"/>
          <p:cNvSpPr/>
          <p:nvPr/>
        </p:nvSpPr>
        <p:spPr>
          <a:xfrm>
            <a:off x="0" y="3963706"/>
            <a:ext cx="12192000" cy="2894295"/>
          </a:xfrm>
          <a:custGeom>
            <a:avLst/>
            <a:gdLst>
              <a:gd name="connsiteX0" fmla="*/ 6096000 w 12192000"/>
              <a:gd name="connsiteY0" fmla="*/ 0 h 2894295"/>
              <a:gd name="connsiteX1" fmla="*/ 11968502 w 12192000"/>
              <a:gd name="connsiteY1" fmla="*/ 799350 h 2894295"/>
              <a:gd name="connsiteX2" fmla="*/ 12192000 w 12192000"/>
              <a:gd name="connsiteY2" fmla="*/ 885616 h 2894295"/>
              <a:gd name="connsiteX3" fmla="*/ 12192000 w 12192000"/>
              <a:gd name="connsiteY3" fmla="*/ 2894295 h 2894295"/>
              <a:gd name="connsiteX4" fmla="*/ 0 w 12192000"/>
              <a:gd name="connsiteY4" fmla="*/ 2894295 h 2894295"/>
              <a:gd name="connsiteX5" fmla="*/ 0 w 12192000"/>
              <a:gd name="connsiteY5" fmla="*/ 885616 h 2894295"/>
              <a:gd name="connsiteX6" fmla="*/ 223498 w 12192000"/>
              <a:gd name="connsiteY6" fmla="*/ 799350 h 2894295"/>
              <a:gd name="connsiteX7" fmla="*/ 6096000 w 12192000"/>
              <a:gd name="connsiteY7" fmla="*/ 0 h 289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94295">
                <a:moveTo>
                  <a:pt x="6096000" y="0"/>
                </a:moveTo>
                <a:cubicBezTo>
                  <a:pt x="8460227" y="0"/>
                  <a:pt x="10572655" y="311167"/>
                  <a:pt x="11968502" y="799350"/>
                </a:cubicBezTo>
                <a:lnTo>
                  <a:pt x="12192000" y="885616"/>
                </a:lnTo>
                <a:lnTo>
                  <a:pt x="12192000" y="2894295"/>
                </a:lnTo>
                <a:lnTo>
                  <a:pt x="0" y="2894295"/>
                </a:lnTo>
                <a:lnTo>
                  <a:pt x="0" y="885616"/>
                </a:lnTo>
                <a:lnTo>
                  <a:pt x="223498" y="799350"/>
                </a:lnTo>
                <a:cubicBezTo>
                  <a:pt x="1619345" y="311167"/>
                  <a:pt x="3731773" y="0"/>
                  <a:pt x="6096000" y="0"/>
                </a:cubicBez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pic>
        <p:nvPicPr>
          <p:cNvPr id="133" name="图片 132"/>
          <p:cNvPicPr/>
          <p:nvPr/>
        </p:nvPicPr>
        <p:blipFill rotWithShape="1">
          <a:blip r:embed="rId5"/>
          <a:srcRect l="626" t="-370" r="32854" b="528"/>
          <a:stretch>
            <a:fillRect/>
          </a:stretch>
        </p:blipFill>
        <p:spPr>
          <a:xfrm>
            <a:off x="838072" y="1633295"/>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pic>
        <p:nvPicPr>
          <p:cNvPr id="134" name="图片 133"/>
          <p:cNvPicPr/>
          <p:nvPr/>
        </p:nvPicPr>
        <p:blipFill rotWithShape="1">
          <a:blip r:embed="rId6"/>
          <a:srcRect l="41998" t="1067" r="7342" b="8869"/>
          <a:stretch>
            <a:fillRect/>
          </a:stretch>
        </p:blipFill>
        <p:spPr>
          <a:xfrm>
            <a:off x="5843848" y="1790872"/>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pic>
        <p:nvPicPr>
          <p:cNvPr id="136" name="图片 135"/>
          <p:cNvPicPr/>
          <p:nvPr/>
        </p:nvPicPr>
        <p:blipFill rotWithShape="1">
          <a:blip r:embed="rId7"/>
          <a:srcRect l="18609" t="-22" r="29899" b="8481"/>
          <a:stretch>
            <a:fillRect/>
          </a:stretch>
        </p:blipFill>
        <p:spPr>
          <a:xfrm>
            <a:off x="8455873" y="1447272"/>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sp>
        <p:nvSpPr>
          <p:cNvPr id="137" name="文本框 136"/>
          <p:cNvSpPr txBox="1"/>
          <p:nvPr/>
        </p:nvSpPr>
        <p:spPr>
          <a:xfrm>
            <a:off x="7491572" y="565090"/>
            <a:ext cx="4269467" cy="306705"/>
          </a:xfrm>
          <a:prstGeom prst="rect">
            <a:avLst/>
          </a:prstGeom>
          <a:noFill/>
        </p:spPr>
        <p:txBody>
          <a:bodyPr wrap="square" rtlCol="0">
            <a:spAutoFit/>
          </a:bodyPr>
          <a:lstStyle/>
          <a:p>
            <a:pPr algn="dist"/>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105" name="任意多边形: 形状 104"/>
          <p:cNvSpPr/>
          <p:nvPr/>
        </p:nvSpPr>
        <p:spPr>
          <a:xfrm>
            <a:off x="548640" y="3165083"/>
            <a:ext cx="12131040" cy="1224367"/>
          </a:xfrm>
          <a:custGeom>
            <a:avLst/>
            <a:gdLst>
              <a:gd name="connsiteX0" fmla="*/ 0 w 12131040"/>
              <a:gd name="connsiteY0" fmla="*/ 756677 h 1224367"/>
              <a:gd name="connsiteX1" fmla="*/ 1239520 w 12131040"/>
              <a:gd name="connsiteY1" fmla="*/ 228357 h 1224367"/>
              <a:gd name="connsiteX2" fmla="*/ 1595120 w 12131040"/>
              <a:gd name="connsiteY2" fmla="*/ 776997 h 1224367"/>
              <a:gd name="connsiteX3" fmla="*/ 3606800 w 12131040"/>
              <a:gd name="connsiteY3" fmla="*/ 167397 h 1224367"/>
              <a:gd name="connsiteX4" fmla="*/ 3403600 w 12131040"/>
              <a:gd name="connsiteY4" fmla="*/ 1132597 h 1224367"/>
              <a:gd name="connsiteX5" fmla="*/ 5913120 w 12131040"/>
              <a:gd name="connsiteY5" fmla="*/ 218197 h 1224367"/>
              <a:gd name="connsiteX6" fmla="*/ 5811520 w 12131040"/>
              <a:gd name="connsiteY6" fmla="*/ 1132597 h 1224367"/>
              <a:gd name="connsiteX7" fmla="*/ 8351520 w 12131040"/>
              <a:gd name="connsiteY7" fmla="*/ 147077 h 1224367"/>
              <a:gd name="connsiteX8" fmla="*/ 8188960 w 12131040"/>
              <a:gd name="connsiteY8" fmla="*/ 1224037 h 1224367"/>
              <a:gd name="connsiteX9" fmla="*/ 11104880 w 12131040"/>
              <a:gd name="connsiteY9" fmla="*/ 14997 h 1224367"/>
              <a:gd name="connsiteX10" fmla="*/ 12131040 w 12131040"/>
              <a:gd name="connsiteY10" fmla="*/ 583957 h 122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1040" h="1224367">
                <a:moveTo>
                  <a:pt x="0" y="756677"/>
                </a:moveTo>
                <a:cubicBezTo>
                  <a:pt x="486833" y="490823"/>
                  <a:pt x="973667" y="224970"/>
                  <a:pt x="1239520" y="228357"/>
                </a:cubicBezTo>
                <a:cubicBezTo>
                  <a:pt x="1505373" y="231744"/>
                  <a:pt x="1200574" y="787157"/>
                  <a:pt x="1595120" y="776997"/>
                </a:cubicBezTo>
                <a:cubicBezTo>
                  <a:pt x="1989666" y="766837"/>
                  <a:pt x="3305387" y="108130"/>
                  <a:pt x="3606800" y="167397"/>
                </a:cubicBezTo>
                <a:cubicBezTo>
                  <a:pt x="3908213" y="226664"/>
                  <a:pt x="3019213" y="1124130"/>
                  <a:pt x="3403600" y="1132597"/>
                </a:cubicBezTo>
                <a:cubicBezTo>
                  <a:pt x="3787987" y="1141064"/>
                  <a:pt x="5511800" y="218197"/>
                  <a:pt x="5913120" y="218197"/>
                </a:cubicBezTo>
                <a:cubicBezTo>
                  <a:pt x="6314440" y="218197"/>
                  <a:pt x="5405120" y="1144450"/>
                  <a:pt x="5811520" y="1132597"/>
                </a:cubicBezTo>
                <a:cubicBezTo>
                  <a:pt x="6217920" y="1120744"/>
                  <a:pt x="7955280" y="131837"/>
                  <a:pt x="8351520" y="147077"/>
                </a:cubicBezTo>
                <a:cubicBezTo>
                  <a:pt x="8747760" y="162317"/>
                  <a:pt x="7730067" y="1246050"/>
                  <a:pt x="8188960" y="1224037"/>
                </a:cubicBezTo>
                <a:cubicBezTo>
                  <a:pt x="8647853" y="1202024"/>
                  <a:pt x="10447867" y="121677"/>
                  <a:pt x="11104880" y="14997"/>
                </a:cubicBezTo>
                <a:cubicBezTo>
                  <a:pt x="11761893" y="-91683"/>
                  <a:pt x="11932920" y="399384"/>
                  <a:pt x="12131040" y="58395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1" name="图片 120"/>
          <p:cNvPicPr/>
          <p:nvPr/>
        </p:nvPicPr>
        <p:blipFill rotWithShape="1">
          <a:blip r:embed="rId8"/>
          <a:srcRect l="48227" t="432" r="261" b="8278"/>
          <a:stretch>
            <a:fillRect/>
          </a:stretch>
        </p:blipFill>
        <p:spPr>
          <a:xfrm>
            <a:off x="3294032" y="1002614"/>
            <a:ext cx="2801968" cy="2793150"/>
          </a:xfrm>
          <a:custGeom>
            <a:avLst/>
            <a:gdLst>
              <a:gd name="connsiteX0" fmla="*/ 1255146 w 2510292"/>
              <a:gd name="connsiteY0" fmla="*/ 928442 h 2502392"/>
              <a:gd name="connsiteX1" fmla="*/ 928442 w 2510292"/>
              <a:gd name="connsiteY1" fmla="*/ 1255146 h 2502392"/>
              <a:gd name="connsiteX2" fmla="*/ 1255146 w 2510292"/>
              <a:gd name="connsiteY2" fmla="*/ 1581850 h 2502392"/>
              <a:gd name="connsiteX3" fmla="*/ 1581850 w 2510292"/>
              <a:gd name="connsiteY3" fmla="*/ 1255146 h 2502392"/>
              <a:gd name="connsiteX4" fmla="*/ 1255146 w 2510292"/>
              <a:gd name="connsiteY4" fmla="*/ 928442 h 2502392"/>
              <a:gd name="connsiteX5" fmla="*/ 1255146 w 2510292"/>
              <a:gd name="connsiteY5" fmla="*/ 0 h 2502392"/>
              <a:gd name="connsiteX6" fmla="*/ 2510292 w 2510292"/>
              <a:gd name="connsiteY6" fmla="*/ 1255146 h 2502392"/>
              <a:gd name="connsiteX7" fmla="*/ 1508102 w 2510292"/>
              <a:gd name="connsiteY7" fmla="*/ 2484792 h 2502392"/>
              <a:gd name="connsiteX8" fmla="*/ 1392780 w 2510292"/>
              <a:gd name="connsiteY8" fmla="*/ 2502392 h 2502392"/>
              <a:gd name="connsiteX9" fmla="*/ 1117512 w 2510292"/>
              <a:gd name="connsiteY9" fmla="*/ 2502392 h 2502392"/>
              <a:gd name="connsiteX10" fmla="*/ 1002190 w 2510292"/>
              <a:gd name="connsiteY10" fmla="*/ 2484792 h 2502392"/>
              <a:gd name="connsiteX11" fmla="*/ 0 w 2510292"/>
              <a:gd name="connsiteY11" fmla="*/ 1255146 h 2502392"/>
              <a:gd name="connsiteX12" fmla="*/ 1255146 w 2510292"/>
              <a:gd name="connsiteY12" fmla="*/ 0 h 250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0292" h="25023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861694"/>
                  <a:pt x="2080051" y="2367754"/>
                  <a:pt x="1508102" y="2484792"/>
                </a:cubicBezTo>
                <a:lnTo>
                  <a:pt x="1392780" y="2502392"/>
                </a:lnTo>
                <a:lnTo>
                  <a:pt x="1117512" y="2502392"/>
                </a:lnTo>
                <a:lnTo>
                  <a:pt x="1002190" y="2484792"/>
                </a:lnTo>
                <a:cubicBezTo>
                  <a:pt x="430242" y="2367754"/>
                  <a:pt x="0" y="1861694"/>
                  <a:pt x="0" y="1255146"/>
                </a:cubicBezTo>
                <a:cubicBezTo>
                  <a:pt x="0" y="561948"/>
                  <a:pt x="561948" y="0"/>
                  <a:pt x="1255146" y="0"/>
                </a:cubicBezTo>
                <a:close/>
              </a:path>
            </a:pathLst>
          </a:custGeom>
        </p:spPr>
      </p:pic>
      <p:pic>
        <p:nvPicPr>
          <p:cNvPr id="144" name="图片 143"/>
          <p:cNvPicPr>
            <a:picLocks noChangeAspect="1"/>
          </p:cNvPicPr>
          <p:nvPr/>
        </p:nvPicPr>
        <p:blipFill>
          <a:blip r:embed="rId9"/>
          <a:stretch>
            <a:fillRect/>
          </a:stretch>
        </p:blipFill>
        <p:spPr>
          <a:xfrm>
            <a:off x="11798663" y="196993"/>
            <a:ext cx="646232" cy="6803726"/>
          </a:xfrm>
          <a:prstGeom prst="rect">
            <a:avLst/>
          </a:prstGeom>
        </p:spPr>
      </p:pic>
      <p:sp>
        <p:nvSpPr>
          <p:cNvPr id="145" name="任意多边形: 形状 144"/>
          <p:cNvSpPr/>
          <p:nvPr/>
        </p:nvSpPr>
        <p:spPr>
          <a:xfrm rot="19655525">
            <a:off x="2629480" y="3927515"/>
            <a:ext cx="539462" cy="785309"/>
          </a:xfrm>
          <a:custGeom>
            <a:avLst/>
            <a:gdLst>
              <a:gd name="connsiteX0" fmla="*/ 269731 w 539462"/>
              <a:gd name="connsiteY0" fmla="*/ 0 h 785309"/>
              <a:gd name="connsiteX1" fmla="*/ 539462 w 539462"/>
              <a:gd name="connsiteY1" fmla="*/ 544010 h 785309"/>
              <a:gd name="connsiteX2" fmla="*/ 397560 w 539462"/>
              <a:gd name="connsiteY2" fmla="*/ 544010 h 785309"/>
              <a:gd name="connsiteX3" fmla="*/ 397560 w 539462"/>
              <a:gd name="connsiteY3" fmla="*/ 785309 h 785309"/>
              <a:gd name="connsiteX4" fmla="*/ 141902 w 539462"/>
              <a:gd name="connsiteY4" fmla="*/ 785309 h 785309"/>
              <a:gd name="connsiteX5" fmla="*/ 141902 w 539462"/>
              <a:gd name="connsiteY5" fmla="*/ 544010 h 785309"/>
              <a:gd name="connsiteX6" fmla="*/ 0 w 539462"/>
              <a:gd name="connsiteY6" fmla="*/ 544010 h 7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62" h="785309">
                <a:moveTo>
                  <a:pt x="269731" y="0"/>
                </a:moveTo>
                <a:lnTo>
                  <a:pt x="539462" y="544010"/>
                </a:lnTo>
                <a:lnTo>
                  <a:pt x="397560" y="544010"/>
                </a:lnTo>
                <a:lnTo>
                  <a:pt x="397560" y="785309"/>
                </a:lnTo>
                <a:lnTo>
                  <a:pt x="141902" y="785309"/>
                </a:lnTo>
                <a:lnTo>
                  <a:pt x="141902" y="544010"/>
                </a:lnTo>
                <a:lnTo>
                  <a:pt x="0" y="544010"/>
                </a:lnTo>
                <a:close/>
              </a:path>
            </a:pathLst>
          </a:custGeom>
          <a:solidFill>
            <a:schemeClr val="bg1"/>
          </a:solidFill>
          <a:ln w="38100">
            <a:solidFill>
              <a:schemeClr val="tx1"/>
            </a:solidFill>
          </a:ln>
          <a:effectLst>
            <a:outerShdw blurRad="50800" dist="177800" dir="5700000" sx="83000" sy="83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1829"/>
            <a:ext cx="12192000" cy="200055"/>
            <a:chOff x="0" y="-1829"/>
            <a:chExt cx="12192000" cy="200055"/>
          </a:xfrm>
        </p:grpSpPr>
        <p:sp>
          <p:nvSpPr>
            <p:cNvPr id="90" name="矩形 89"/>
            <p:cNvSpPr/>
            <p:nvPr/>
          </p:nvSpPr>
          <p:spPr>
            <a:xfrm>
              <a:off x="2809004" y="-1829"/>
              <a:ext cx="6573992" cy="200055"/>
            </a:xfrm>
            <a:prstGeom prst="rect">
              <a:avLst/>
            </a:prstGeom>
          </p:spPr>
          <p:txBody>
            <a:bodyPr wrap="square">
              <a:spAutoFit/>
            </a:bodyPr>
            <a:lstStyle/>
            <a:p>
              <a:pPr algn="dist"/>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创新</a:t>
              </a:r>
              <a:endParaRPr lang="zh-CN" altLang="en-US"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矩形 105"/>
            <p:cNvSpPr/>
            <p:nvPr/>
          </p:nvSpPr>
          <p:spPr>
            <a:xfrm>
              <a:off x="0" y="0"/>
              <a:ext cx="12192000" cy="1885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等腰三角形 106"/>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8" name="矩形: 圆角 107"/>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9" name="直接连接符 108"/>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a:off x="11788866" y="43561"/>
              <a:ext cx="94790" cy="92218"/>
              <a:chOff x="8973341" y="436357"/>
              <a:chExt cx="310635" cy="302207"/>
            </a:xfrm>
            <a:solidFill>
              <a:schemeClr val="tx1">
                <a:lumMod val="65000"/>
                <a:lumOff val="35000"/>
              </a:schemeClr>
            </a:solidFill>
          </p:grpSpPr>
          <p:sp>
            <p:nvSpPr>
              <p:cNvPr id="115" name="矩形 114"/>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矩形 115"/>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rot="2700000">
              <a:off x="11971785" y="36172"/>
              <a:ext cx="73525" cy="108572"/>
              <a:chOff x="11020883" y="20571"/>
              <a:chExt cx="82233" cy="108572"/>
            </a:xfrm>
          </p:grpSpPr>
          <p:cxnSp>
            <p:nvCxnSpPr>
              <p:cNvPr id="113" name="直接连接符 112"/>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图片 2" descr="/private/var/folders/jp/jps0ttjn6nx7sf9dmh80j1w40000gn/T/com.kingsoft.wpsoffice.mac/photoedit2/20240305134941/temp.pngtemp"/>
          <p:cNvPicPr>
            <a:picLocks noChangeAspect="1"/>
          </p:cNvPicPr>
          <p:nvPr/>
        </p:nvPicPr>
        <p:blipFill>
          <a:blip r:embed="rId10"/>
          <a:stretch>
            <a:fillRect/>
          </a:stretch>
        </p:blipFill>
        <p:spPr>
          <a:xfrm>
            <a:off x="530225" y="398780"/>
            <a:ext cx="1742440" cy="708025"/>
          </a:xfrm>
          <a:prstGeom prst="rect">
            <a:avLst/>
          </a:prstGeom>
        </p:spPr>
      </p:pic>
      <p:sp>
        <p:nvSpPr>
          <p:cNvPr id="117" name="矩形 11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grpSp>
        <p:nvGrpSpPr>
          <p:cNvPr id="4" name="组合 3"/>
          <p:cNvGrpSpPr/>
          <p:nvPr/>
        </p:nvGrpSpPr>
        <p:grpSpPr>
          <a:xfrm>
            <a:off x="4686254" y="4998646"/>
            <a:ext cx="7169720" cy="875224"/>
            <a:chOff x="4795371" y="4612566"/>
            <a:chExt cx="7169720" cy="875224"/>
          </a:xfrm>
        </p:grpSpPr>
        <p:sp>
          <p:nvSpPr>
            <p:cNvPr id="5" name="文本框 4"/>
            <p:cNvSpPr txBox="1"/>
            <p:nvPr>
              <p:custDataLst>
                <p:tags r:id="rId2"/>
              </p:custDataLst>
            </p:nvPr>
          </p:nvSpPr>
          <p:spPr>
            <a:xfrm>
              <a:off x="4795371" y="4612566"/>
              <a:ext cx="7169720" cy="584775"/>
            </a:xfrm>
            <a:prstGeom prst="rect">
              <a:avLst/>
            </a:prstGeom>
            <a:noFill/>
          </p:spPr>
          <p:txBody>
            <a:bodyPr wrap="none" rtlCol="0">
              <a:spAutoFit/>
            </a:bodyPr>
            <a:lstStyle/>
            <a:p>
              <a:pPr algn="l"/>
              <a:r>
                <a:rPr lang="en-US" altLang="zh-CN" sz="3200" b="1" dirty="0">
                  <a:solidFill>
                    <a:srgbClr val="333F50"/>
                  </a:solidFill>
                  <a:latin typeface="微软雅黑" panose="020B0503020204020204" pitchFamily="34" charset="-122"/>
                  <a:ea typeface="微软雅黑" panose="020B0503020204020204" pitchFamily="34" charset="-122"/>
                  <a:sym typeface="+mn-ea"/>
                </a:rPr>
                <a:t>Project Objectives and Challenges</a:t>
              </a:r>
              <a:endParaRPr lang="zh-CN" altLang="en-US" sz="3200" b="1" dirty="0">
                <a:solidFill>
                  <a:srgbClr val="333F50"/>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4830931" y="5195338"/>
              <a:ext cx="5385702" cy="292452"/>
            </a:xfrm>
            <a:prstGeom prst="rect">
              <a:avLst/>
            </a:prstGeom>
            <a:noFill/>
          </p:spPr>
          <p:txBody>
            <a:bodyPr wrap="square" rtlCol="0">
              <a:spAutoFit/>
            </a:bodyPr>
            <a:lstStyle/>
            <a:p>
              <a:pPr>
                <a:lnSpc>
                  <a:spcPts val="17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Describe the goals and challenges of the project</a:t>
              </a:r>
            </a:p>
          </p:txBody>
        </p:sp>
      </p:grpSp>
      <p:sp>
        <p:nvSpPr>
          <p:cNvPr id="7" name="矩形 6"/>
          <p:cNvSpPr/>
          <p:nvPr>
            <p:custDataLst>
              <p:tags r:id="rId1"/>
            </p:custDataLst>
          </p:nvPr>
        </p:nvSpPr>
        <p:spPr>
          <a:xfrm>
            <a:off x="1257348" y="4960277"/>
            <a:ext cx="3590925" cy="1014730"/>
          </a:xfrm>
          <a:prstGeom prst="rect">
            <a:avLst/>
          </a:prstGeom>
        </p:spPr>
        <p:txBody>
          <a:bodyPr wrap="none">
            <a:spAutoFit/>
          </a:bodyPr>
          <a:lstStyle/>
          <a:p>
            <a:r>
              <a:rPr lang="en-US" altLang="zh-CN" sz="6000" b="1" dirty="0">
                <a:solidFill>
                  <a:srgbClr val="333F50"/>
                </a:solidFill>
                <a:latin typeface="微软雅黑" panose="020B0503020204020204" pitchFamily="34" charset="-122"/>
                <a:ea typeface="微软雅黑" panose="020B0503020204020204" pitchFamily="34" charset="-122"/>
              </a:rPr>
              <a:t>PART 02 </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组合 118"/>
          <p:cNvGrpSpPr/>
          <p:nvPr/>
        </p:nvGrpSpPr>
        <p:grpSpPr>
          <a:xfrm rot="16200000">
            <a:off x="4340977" y="2951571"/>
            <a:ext cx="3809940" cy="3423798"/>
            <a:chOff x="999980" y="1396387"/>
            <a:chExt cx="10018324" cy="4548069"/>
          </a:xfrm>
        </p:grpSpPr>
        <p:sp>
          <p:nvSpPr>
            <p:cNvPr id="120" name="矩形: 圆角 119"/>
            <p:cNvSpPr/>
            <p:nvPr/>
          </p:nvSpPr>
          <p:spPr>
            <a:xfrm rot="20321203">
              <a:off x="999980" y="1396387"/>
              <a:ext cx="8252332" cy="3770386"/>
            </a:xfrm>
            <a:prstGeom prst="roundRect">
              <a:avLst>
                <a:gd name="adj" fmla="val 50000"/>
              </a:avLst>
            </a:prstGeom>
            <a:solidFill>
              <a:schemeClr val="accent1">
                <a:lumMod val="40000"/>
                <a:lumOff val="60000"/>
                <a:alpha val="80000"/>
              </a:schemeClr>
            </a:solidFill>
            <a:ln>
              <a:noFill/>
            </a:ln>
            <a:effectLst>
              <a:glow rad="444500">
                <a:schemeClr val="bg1"/>
              </a:glow>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1" name="矩形: 圆角 120"/>
            <p:cNvSpPr/>
            <p:nvPr/>
          </p:nvSpPr>
          <p:spPr>
            <a:xfrm rot="20321203">
              <a:off x="2765971" y="2174070"/>
              <a:ext cx="8252333" cy="3770386"/>
            </a:xfrm>
            <a:prstGeom prst="roundRect">
              <a:avLst>
                <a:gd name="adj" fmla="val 50000"/>
              </a:avLst>
            </a:prstGeom>
            <a:solidFill>
              <a:schemeClr val="accent6">
                <a:lumMod val="20000"/>
                <a:lumOff val="80000"/>
                <a:alpha val="75000"/>
              </a:schemeClr>
            </a:solidFill>
            <a:ln>
              <a:noFill/>
            </a:ln>
            <a:effectLst>
              <a:softEdge rad="901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115" name="矩形 114"/>
          <p:cNvSpPr/>
          <p:nvPr/>
        </p:nvSpPr>
        <p:spPr>
          <a:xfrm>
            <a:off x="2824479" y="92377"/>
            <a:ext cx="142229" cy="5791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5" name="文本框 124"/>
          <p:cNvSpPr txBox="1"/>
          <p:nvPr/>
        </p:nvSpPr>
        <p:spPr>
          <a:xfrm>
            <a:off x="196007" y="6378861"/>
            <a:ext cx="11904017" cy="474113"/>
          </a:xfrm>
          <a:custGeom>
            <a:avLst/>
            <a:gdLst/>
            <a:ahLst/>
            <a:cxnLst/>
            <a:rect l="l" t="t" r="r" b="b"/>
            <a:pathLst>
              <a:path w="11904017" h="474113">
                <a:moveTo>
                  <a:pt x="3160179" y="286904"/>
                </a:moveTo>
                <a:lnTo>
                  <a:pt x="3423344" y="286904"/>
                </a:lnTo>
                <a:lnTo>
                  <a:pt x="3423344" y="474113"/>
                </a:lnTo>
                <a:lnTo>
                  <a:pt x="3288282" y="474113"/>
                </a:lnTo>
                <a:lnTo>
                  <a:pt x="3288282" y="395362"/>
                </a:lnTo>
                <a:lnTo>
                  <a:pt x="3160179" y="395362"/>
                </a:lnTo>
                <a:close/>
                <a:moveTo>
                  <a:pt x="4650804" y="119919"/>
                </a:moveTo>
                <a:cubicBezTo>
                  <a:pt x="4649167" y="138473"/>
                  <a:pt x="4645484" y="156344"/>
                  <a:pt x="4639754" y="173534"/>
                </a:cubicBezTo>
                <a:lnTo>
                  <a:pt x="4567311" y="394953"/>
                </a:lnTo>
                <a:lnTo>
                  <a:pt x="4736343" y="394953"/>
                </a:lnTo>
                <a:lnTo>
                  <a:pt x="4664310" y="175171"/>
                </a:lnTo>
                <a:cubicBezTo>
                  <a:pt x="4659672" y="161256"/>
                  <a:pt x="4656397" y="142838"/>
                  <a:pt x="4654488" y="119919"/>
                </a:cubicBezTo>
                <a:close/>
                <a:moveTo>
                  <a:pt x="1631379" y="119919"/>
                </a:moveTo>
                <a:cubicBezTo>
                  <a:pt x="1629742" y="138473"/>
                  <a:pt x="1626059" y="156344"/>
                  <a:pt x="1620329" y="173534"/>
                </a:cubicBezTo>
                <a:lnTo>
                  <a:pt x="1547887" y="394953"/>
                </a:lnTo>
                <a:lnTo>
                  <a:pt x="1716918" y="394953"/>
                </a:lnTo>
                <a:lnTo>
                  <a:pt x="1644885" y="175171"/>
                </a:lnTo>
                <a:cubicBezTo>
                  <a:pt x="1640247" y="161256"/>
                  <a:pt x="1636973" y="142838"/>
                  <a:pt x="1635063" y="119919"/>
                </a:cubicBezTo>
                <a:close/>
                <a:moveTo>
                  <a:pt x="9310576" y="113370"/>
                </a:moveTo>
                <a:lnTo>
                  <a:pt x="9310576" y="295908"/>
                </a:lnTo>
                <a:lnTo>
                  <a:pt x="9376878" y="295908"/>
                </a:lnTo>
                <a:cubicBezTo>
                  <a:pt x="9408529" y="295908"/>
                  <a:pt x="9433973" y="286699"/>
                  <a:pt x="9453209" y="268282"/>
                </a:cubicBezTo>
                <a:cubicBezTo>
                  <a:pt x="9472445" y="249864"/>
                  <a:pt x="9482063" y="226876"/>
                  <a:pt x="9482063" y="199318"/>
                </a:cubicBezTo>
                <a:cubicBezTo>
                  <a:pt x="9482063" y="142020"/>
                  <a:pt x="9447819" y="113370"/>
                  <a:pt x="9379334" y="113370"/>
                </a:cubicBezTo>
                <a:close/>
                <a:moveTo>
                  <a:pt x="11360496" y="10642"/>
                </a:moveTo>
                <a:lnTo>
                  <a:pt x="11514794" y="10642"/>
                </a:lnTo>
                <a:lnTo>
                  <a:pt x="11621206" y="252934"/>
                </a:lnTo>
                <a:cubicBezTo>
                  <a:pt x="11623388" y="257845"/>
                  <a:pt x="11628437" y="274489"/>
                  <a:pt x="11636349" y="302866"/>
                </a:cubicBezTo>
                <a:lnTo>
                  <a:pt x="11637986" y="302866"/>
                </a:lnTo>
                <a:cubicBezTo>
                  <a:pt x="11641261" y="283766"/>
                  <a:pt x="11645763" y="267531"/>
                  <a:pt x="11651493" y="254162"/>
                </a:cubicBezTo>
                <a:lnTo>
                  <a:pt x="11760770" y="10642"/>
                </a:lnTo>
                <a:lnTo>
                  <a:pt x="11904017" y="10642"/>
                </a:lnTo>
                <a:lnTo>
                  <a:pt x="11696922" y="418282"/>
                </a:lnTo>
                <a:lnTo>
                  <a:pt x="11696922" y="474113"/>
                </a:lnTo>
                <a:lnTo>
                  <a:pt x="11561861" y="474113"/>
                </a:lnTo>
                <a:lnTo>
                  <a:pt x="11561861" y="420738"/>
                </a:lnTo>
                <a:close/>
                <a:moveTo>
                  <a:pt x="10744943" y="10642"/>
                </a:moveTo>
                <a:lnTo>
                  <a:pt x="11241806" y="10642"/>
                </a:lnTo>
                <a:lnTo>
                  <a:pt x="11241806" y="121147"/>
                </a:lnTo>
                <a:lnTo>
                  <a:pt x="11060905" y="121147"/>
                </a:lnTo>
                <a:lnTo>
                  <a:pt x="11060905" y="474113"/>
                </a:lnTo>
                <a:lnTo>
                  <a:pt x="10925435" y="474113"/>
                </a:lnTo>
                <a:lnTo>
                  <a:pt x="10925435" y="121147"/>
                </a:lnTo>
                <a:lnTo>
                  <a:pt x="10744943" y="121147"/>
                </a:lnTo>
                <a:close/>
                <a:moveTo>
                  <a:pt x="10432404" y="10642"/>
                </a:moveTo>
                <a:lnTo>
                  <a:pt x="10567466" y="10642"/>
                </a:lnTo>
                <a:lnTo>
                  <a:pt x="10567466" y="474113"/>
                </a:lnTo>
                <a:lnTo>
                  <a:pt x="10432404" y="474113"/>
                </a:lnTo>
                <a:close/>
                <a:moveTo>
                  <a:pt x="9175513" y="10642"/>
                </a:moveTo>
                <a:lnTo>
                  <a:pt x="9397752" y="10642"/>
                </a:lnTo>
                <a:cubicBezTo>
                  <a:pt x="9548638" y="10642"/>
                  <a:pt x="9624081" y="67940"/>
                  <a:pt x="9624081" y="182538"/>
                </a:cubicBezTo>
                <a:cubicBezTo>
                  <a:pt x="9624081" y="225649"/>
                  <a:pt x="9611462" y="262620"/>
                  <a:pt x="9586224" y="293452"/>
                </a:cubicBezTo>
                <a:cubicBezTo>
                  <a:pt x="9560985" y="324284"/>
                  <a:pt x="9526265" y="345976"/>
                  <a:pt x="9482063" y="358527"/>
                </a:cubicBezTo>
                <a:lnTo>
                  <a:pt x="9482063" y="360164"/>
                </a:lnTo>
                <a:cubicBezTo>
                  <a:pt x="9511257" y="369987"/>
                  <a:pt x="9543590" y="402184"/>
                  <a:pt x="9579061" y="456754"/>
                </a:cubicBezTo>
                <a:lnTo>
                  <a:pt x="9590104" y="474113"/>
                </a:lnTo>
                <a:lnTo>
                  <a:pt x="9439898" y="474113"/>
                </a:lnTo>
                <a:lnTo>
                  <a:pt x="9415658" y="437620"/>
                </a:lnTo>
                <a:cubicBezTo>
                  <a:pt x="9407267" y="426638"/>
                  <a:pt x="9399798" y="418691"/>
                  <a:pt x="9393250" y="413780"/>
                </a:cubicBezTo>
                <a:cubicBezTo>
                  <a:pt x="9380153" y="403957"/>
                  <a:pt x="9366237" y="399046"/>
                  <a:pt x="9351503" y="399046"/>
                </a:cubicBezTo>
                <a:lnTo>
                  <a:pt x="9310576" y="399046"/>
                </a:lnTo>
                <a:lnTo>
                  <a:pt x="9310576" y="474113"/>
                </a:lnTo>
                <a:lnTo>
                  <a:pt x="9175513" y="474113"/>
                </a:lnTo>
                <a:close/>
                <a:moveTo>
                  <a:pt x="8604013" y="10642"/>
                </a:moveTo>
                <a:lnTo>
                  <a:pt x="8964587" y="10642"/>
                </a:lnTo>
                <a:lnTo>
                  <a:pt x="8964587" y="121147"/>
                </a:lnTo>
                <a:lnTo>
                  <a:pt x="8739075" y="121147"/>
                </a:lnTo>
                <a:lnTo>
                  <a:pt x="8739075" y="270533"/>
                </a:lnTo>
                <a:lnTo>
                  <a:pt x="8948625" y="270533"/>
                </a:lnTo>
                <a:lnTo>
                  <a:pt x="8948625" y="380628"/>
                </a:lnTo>
                <a:lnTo>
                  <a:pt x="8739075" y="380628"/>
                </a:lnTo>
                <a:lnTo>
                  <a:pt x="8739075" y="474113"/>
                </a:lnTo>
                <a:lnTo>
                  <a:pt x="8604013" y="474113"/>
                </a:lnTo>
                <a:close/>
                <a:moveTo>
                  <a:pt x="8298432" y="10642"/>
                </a:moveTo>
                <a:lnTo>
                  <a:pt x="8439633" y="10642"/>
                </a:lnTo>
                <a:lnTo>
                  <a:pt x="8278659" y="474113"/>
                </a:lnTo>
                <a:lnTo>
                  <a:pt x="8157654" y="474113"/>
                </a:lnTo>
                <a:lnTo>
                  <a:pt x="8161325" y="457163"/>
                </a:lnTo>
                <a:close/>
                <a:moveTo>
                  <a:pt x="7849456" y="10642"/>
                </a:moveTo>
                <a:lnTo>
                  <a:pt x="7995158" y="10642"/>
                </a:lnTo>
                <a:lnTo>
                  <a:pt x="8132266" y="458800"/>
                </a:lnTo>
                <a:lnTo>
                  <a:pt x="8135369" y="474113"/>
                </a:lnTo>
                <a:lnTo>
                  <a:pt x="8008335" y="474113"/>
                </a:lnTo>
                <a:close/>
                <a:moveTo>
                  <a:pt x="7546329" y="10642"/>
                </a:moveTo>
                <a:lnTo>
                  <a:pt x="7681391" y="10642"/>
                </a:lnTo>
                <a:lnTo>
                  <a:pt x="7681391" y="474113"/>
                </a:lnTo>
                <a:lnTo>
                  <a:pt x="7546329" y="474113"/>
                </a:lnTo>
                <a:close/>
                <a:moveTo>
                  <a:pt x="6746639" y="10642"/>
                </a:moveTo>
                <a:lnTo>
                  <a:pt x="6893979" y="10642"/>
                </a:lnTo>
                <a:lnTo>
                  <a:pt x="7152642" y="409278"/>
                </a:lnTo>
                <a:cubicBezTo>
                  <a:pt x="7169831" y="435744"/>
                  <a:pt x="7180337" y="452525"/>
                  <a:pt x="7184157" y="459619"/>
                </a:cubicBezTo>
                <a:lnTo>
                  <a:pt x="7186203" y="459619"/>
                </a:lnTo>
                <a:cubicBezTo>
                  <a:pt x="7183474" y="444339"/>
                  <a:pt x="7182110" y="415144"/>
                  <a:pt x="7182110" y="372034"/>
                </a:cubicBezTo>
                <a:lnTo>
                  <a:pt x="7182110" y="10642"/>
                </a:lnTo>
                <a:lnTo>
                  <a:pt x="7310214" y="10642"/>
                </a:lnTo>
                <a:lnTo>
                  <a:pt x="7310214" y="474113"/>
                </a:lnTo>
                <a:lnTo>
                  <a:pt x="7060254" y="474113"/>
                </a:lnTo>
                <a:lnTo>
                  <a:pt x="6903392" y="234516"/>
                </a:lnTo>
                <a:cubicBezTo>
                  <a:pt x="6889477" y="213234"/>
                  <a:pt x="6879381" y="196044"/>
                  <a:pt x="6873106" y="182947"/>
                </a:cubicBezTo>
                <a:lnTo>
                  <a:pt x="6871060" y="182947"/>
                </a:lnTo>
                <a:cubicBezTo>
                  <a:pt x="6873515" y="204776"/>
                  <a:pt x="6874743" y="238473"/>
                  <a:pt x="6874743" y="284039"/>
                </a:cubicBezTo>
                <a:lnTo>
                  <a:pt x="6874743" y="474113"/>
                </a:lnTo>
                <a:lnTo>
                  <a:pt x="6746639" y="474113"/>
                </a:lnTo>
                <a:close/>
                <a:moveTo>
                  <a:pt x="6389749" y="10642"/>
                </a:moveTo>
                <a:lnTo>
                  <a:pt x="6524811" y="10642"/>
                </a:lnTo>
                <a:lnTo>
                  <a:pt x="6524811" y="372034"/>
                </a:lnTo>
                <a:cubicBezTo>
                  <a:pt x="6524811" y="395670"/>
                  <a:pt x="6523438" y="417828"/>
                  <a:pt x="6520692" y="438509"/>
                </a:cubicBezTo>
                <a:lnTo>
                  <a:pt x="6513057" y="474113"/>
                </a:lnTo>
                <a:lnTo>
                  <a:pt x="6371760" y="474113"/>
                </a:lnTo>
                <a:lnTo>
                  <a:pt x="6382075" y="452738"/>
                </a:lnTo>
                <a:cubicBezTo>
                  <a:pt x="6387191" y="433655"/>
                  <a:pt x="6389749" y="411392"/>
                  <a:pt x="6389749" y="385949"/>
                </a:cubicBezTo>
                <a:close/>
                <a:moveTo>
                  <a:pt x="6006666" y="10642"/>
                </a:moveTo>
                <a:lnTo>
                  <a:pt x="6142137" y="10642"/>
                </a:lnTo>
                <a:lnTo>
                  <a:pt x="6142137" y="380219"/>
                </a:lnTo>
                <a:cubicBezTo>
                  <a:pt x="6142137" y="406618"/>
                  <a:pt x="6144737" y="429716"/>
                  <a:pt x="6149939" y="449515"/>
                </a:cubicBezTo>
                <a:lnTo>
                  <a:pt x="6161570" y="474113"/>
                </a:lnTo>
                <a:lnTo>
                  <a:pt x="6017015" y="474113"/>
                </a:lnTo>
                <a:lnTo>
                  <a:pt x="6010643" y="444149"/>
                </a:lnTo>
                <a:cubicBezTo>
                  <a:pt x="6007992" y="424005"/>
                  <a:pt x="6006666" y="402422"/>
                  <a:pt x="6006666" y="379400"/>
                </a:cubicBezTo>
                <a:close/>
                <a:moveTo>
                  <a:pt x="5126979" y="10642"/>
                </a:moveTo>
                <a:lnTo>
                  <a:pt x="5262041" y="10642"/>
                </a:lnTo>
                <a:lnTo>
                  <a:pt x="5262041" y="474113"/>
                </a:lnTo>
                <a:lnTo>
                  <a:pt x="5126979" y="474113"/>
                </a:lnTo>
                <a:close/>
                <a:moveTo>
                  <a:pt x="4576725" y="10642"/>
                </a:moveTo>
                <a:lnTo>
                  <a:pt x="4735525" y="10642"/>
                </a:lnTo>
                <a:lnTo>
                  <a:pt x="4901883" y="474113"/>
                </a:lnTo>
                <a:lnTo>
                  <a:pt x="4407074" y="474113"/>
                </a:lnTo>
                <a:close/>
                <a:moveTo>
                  <a:pt x="3641489" y="10642"/>
                </a:moveTo>
                <a:lnTo>
                  <a:pt x="3776551" y="10642"/>
                </a:lnTo>
                <a:lnTo>
                  <a:pt x="3776551" y="266440"/>
                </a:lnTo>
                <a:lnTo>
                  <a:pt x="4046673" y="266440"/>
                </a:lnTo>
                <a:lnTo>
                  <a:pt x="4046673" y="10642"/>
                </a:lnTo>
                <a:lnTo>
                  <a:pt x="4181736" y="10642"/>
                </a:lnTo>
                <a:lnTo>
                  <a:pt x="4181736" y="474113"/>
                </a:lnTo>
                <a:lnTo>
                  <a:pt x="4046673" y="474113"/>
                </a:lnTo>
                <a:lnTo>
                  <a:pt x="4046673" y="383084"/>
                </a:lnTo>
                <a:lnTo>
                  <a:pt x="3776551" y="383084"/>
                </a:lnTo>
                <a:lnTo>
                  <a:pt x="3776551" y="474113"/>
                </a:lnTo>
                <a:lnTo>
                  <a:pt x="3641489" y="474113"/>
                </a:lnTo>
                <a:close/>
                <a:moveTo>
                  <a:pt x="2107964" y="10642"/>
                </a:moveTo>
                <a:lnTo>
                  <a:pt x="2255304" y="10642"/>
                </a:lnTo>
                <a:lnTo>
                  <a:pt x="2513967" y="409278"/>
                </a:lnTo>
                <a:cubicBezTo>
                  <a:pt x="2531157" y="435744"/>
                  <a:pt x="2541662" y="452525"/>
                  <a:pt x="2545482" y="459619"/>
                </a:cubicBezTo>
                <a:lnTo>
                  <a:pt x="2547528" y="459619"/>
                </a:lnTo>
                <a:cubicBezTo>
                  <a:pt x="2544800" y="444339"/>
                  <a:pt x="2543435" y="415144"/>
                  <a:pt x="2543435" y="372034"/>
                </a:cubicBezTo>
                <a:lnTo>
                  <a:pt x="2543435" y="10642"/>
                </a:lnTo>
                <a:lnTo>
                  <a:pt x="2671539" y="10642"/>
                </a:lnTo>
                <a:lnTo>
                  <a:pt x="2671539" y="474113"/>
                </a:lnTo>
                <a:lnTo>
                  <a:pt x="2421579" y="474113"/>
                </a:lnTo>
                <a:lnTo>
                  <a:pt x="2264718" y="234516"/>
                </a:lnTo>
                <a:cubicBezTo>
                  <a:pt x="2250802" y="213234"/>
                  <a:pt x="2240707" y="196044"/>
                  <a:pt x="2234431" y="182947"/>
                </a:cubicBezTo>
                <a:lnTo>
                  <a:pt x="2232385" y="182947"/>
                </a:lnTo>
                <a:cubicBezTo>
                  <a:pt x="2234840" y="204776"/>
                  <a:pt x="2236068" y="238473"/>
                  <a:pt x="2236068" y="284039"/>
                </a:cubicBezTo>
                <a:lnTo>
                  <a:pt x="2236068" y="474113"/>
                </a:lnTo>
                <a:lnTo>
                  <a:pt x="2107964" y="474113"/>
                </a:lnTo>
                <a:close/>
                <a:moveTo>
                  <a:pt x="1557300" y="10642"/>
                </a:moveTo>
                <a:lnTo>
                  <a:pt x="1716100" y="10642"/>
                </a:lnTo>
                <a:lnTo>
                  <a:pt x="1882459" y="474113"/>
                </a:lnTo>
                <a:lnTo>
                  <a:pt x="1387650" y="474113"/>
                </a:lnTo>
                <a:close/>
                <a:moveTo>
                  <a:pt x="622064" y="10642"/>
                </a:moveTo>
                <a:lnTo>
                  <a:pt x="757126" y="10642"/>
                </a:lnTo>
                <a:lnTo>
                  <a:pt x="757126" y="266440"/>
                </a:lnTo>
                <a:lnTo>
                  <a:pt x="1027249" y="266440"/>
                </a:lnTo>
                <a:lnTo>
                  <a:pt x="1027249" y="10642"/>
                </a:lnTo>
                <a:lnTo>
                  <a:pt x="1162310" y="10642"/>
                </a:lnTo>
                <a:lnTo>
                  <a:pt x="1162310" y="474113"/>
                </a:lnTo>
                <a:lnTo>
                  <a:pt x="1027249" y="474113"/>
                </a:lnTo>
                <a:lnTo>
                  <a:pt x="1027249" y="383084"/>
                </a:lnTo>
                <a:lnTo>
                  <a:pt x="757126" y="383084"/>
                </a:lnTo>
                <a:lnTo>
                  <a:pt x="757126" y="474113"/>
                </a:lnTo>
                <a:lnTo>
                  <a:pt x="622064" y="474113"/>
                </a:lnTo>
                <a:close/>
                <a:moveTo>
                  <a:pt x="10056315" y="0"/>
                </a:moveTo>
                <a:cubicBezTo>
                  <a:pt x="10118252" y="0"/>
                  <a:pt x="10170231" y="8049"/>
                  <a:pt x="10212250" y="24148"/>
                </a:cubicBezTo>
                <a:lnTo>
                  <a:pt x="10212250" y="151024"/>
                </a:lnTo>
                <a:cubicBezTo>
                  <a:pt x="10169685" y="122101"/>
                  <a:pt x="10119889" y="107640"/>
                  <a:pt x="10062864" y="107640"/>
                </a:cubicBezTo>
                <a:cubicBezTo>
                  <a:pt x="10029576" y="107640"/>
                  <a:pt x="10002973" y="113711"/>
                  <a:pt x="9983055" y="125853"/>
                </a:cubicBezTo>
                <a:cubicBezTo>
                  <a:pt x="9963136" y="137995"/>
                  <a:pt x="9953178" y="154298"/>
                  <a:pt x="9953178" y="174762"/>
                </a:cubicBezTo>
                <a:cubicBezTo>
                  <a:pt x="9953178" y="191133"/>
                  <a:pt x="9959999" y="206208"/>
                  <a:pt x="9973641" y="219987"/>
                </a:cubicBezTo>
                <a:cubicBezTo>
                  <a:pt x="9987284" y="233766"/>
                  <a:pt x="10020982" y="252388"/>
                  <a:pt x="10074733" y="275853"/>
                </a:cubicBezTo>
                <a:cubicBezTo>
                  <a:pt x="10137762" y="302866"/>
                  <a:pt x="10181076" y="331379"/>
                  <a:pt x="10204678" y="361392"/>
                </a:cubicBezTo>
                <a:cubicBezTo>
                  <a:pt x="10228281" y="391406"/>
                  <a:pt x="10240081" y="427150"/>
                  <a:pt x="10240081" y="468623"/>
                </a:cubicBezTo>
                <a:lnTo>
                  <a:pt x="10238977" y="474113"/>
                </a:lnTo>
                <a:lnTo>
                  <a:pt x="10095167" y="474113"/>
                </a:lnTo>
                <a:lnTo>
                  <a:pt x="10075961" y="431788"/>
                </a:lnTo>
                <a:cubicBezTo>
                  <a:pt x="10061227" y="416508"/>
                  <a:pt x="10022345" y="395772"/>
                  <a:pt x="9959317" y="369578"/>
                </a:cubicBezTo>
                <a:cubicBezTo>
                  <a:pt x="9860272" y="327559"/>
                  <a:pt x="9810749" y="266440"/>
                  <a:pt x="9810749" y="186222"/>
                </a:cubicBezTo>
                <a:cubicBezTo>
                  <a:pt x="9810749" y="127286"/>
                  <a:pt x="9833191" y="81515"/>
                  <a:pt x="9878075" y="48909"/>
                </a:cubicBezTo>
                <a:cubicBezTo>
                  <a:pt x="9922960" y="16303"/>
                  <a:pt x="9982372" y="0"/>
                  <a:pt x="10056315" y="0"/>
                </a:cubicBezTo>
                <a:close/>
                <a:moveTo>
                  <a:pt x="3218706" y="0"/>
                </a:moveTo>
                <a:cubicBezTo>
                  <a:pt x="3286373" y="0"/>
                  <a:pt x="3345445" y="9550"/>
                  <a:pt x="3395923" y="28650"/>
                </a:cubicBezTo>
                <a:lnTo>
                  <a:pt x="3395923" y="156754"/>
                </a:lnTo>
                <a:cubicBezTo>
                  <a:pt x="3346810" y="128104"/>
                  <a:pt x="3286782" y="113780"/>
                  <a:pt x="3215841" y="113780"/>
                </a:cubicBezTo>
                <a:cubicBezTo>
                  <a:pt x="3154722" y="113780"/>
                  <a:pt x="3105200" y="133698"/>
                  <a:pt x="3067273" y="173534"/>
                </a:cubicBezTo>
                <a:cubicBezTo>
                  <a:pt x="3029347" y="213370"/>
                  <a:pt x="3010383" y="265894"/>
                  <a:pt x="3010383" y="331106"/>
                </a:cubicBezTo>
                <a:cubicBezTo>
                  <a:pt x="3010383" y="364257"/>
                  <a:pt x="3014664" y="393759"/>
                  <a:pt x="3023225" y="419612"/>
                </a:cubicBezTo>
                <a:lnTo>
                  <a:pt x="3054745" y="474113"/>
                </a:lnTo>
                <a:lnTo>
                  <a:pt x="2892460" y="474113"/>
                </a:lnTo>
                <a:lnTo>
                  <a:pt x="2890261" y="469749"/>
                </a:lnTo>
                <a:cubicBezTo>
                  <a:pt x="2875663" y="430935"/>
                  <a:pt x="2868364" y="386904"/>
                  <a:pt x="2868364" y="337654"/>
                </a:cubicBezTo>
                <a:cubicBezTo>
                  <a:pt x="2868364" y="237791"/>
                  <a:pt x="2900493" y="156549"/>
                  <a:pt x="2964749" y="93930"/>
                </a:cubicBezTo>
                <a:cubicBezTo>
                  <a:pt x="3029006" y="31310"/>
                  <a:pt x="3113657" y="0"/>
                  <a:pt x="3218706" y="0"/>
                </a:cubicBezTo>
                <a:close/>
                <a:moveTo>
                  <a:pt x="245566" y="0"/>
                </a:moveTo>
                <a:cubicBezTo>
                  <a:pt x="307503" y="0"/>
                  <a:pt x="359482" y="8049"/>
                  <a:pt x="401501" y="24148"/>
                </a:cubicBezTo>
                <a:lnTo>
                  <a:pt x="401501" y="151024"/>
                </a:lnTo>
                <a:cubicBezTo>
                  <a:pt x="358936" y="122101"/>
                  <a:pt x="309141" y="107640"/>
                  <a:pt x="252115" y="107640"/>
                </a:cubicBezTo>
                <a:cubicBezTo>
                  <a:pt x="218827" y="107640"/>
                  <a:pt x="192224" y="113711"/>
                  <a:pt x="172305" y="125853"/>
                </a:cubicBezTo>
                <a:cubicBezTo>
                  <a:pt x="152387" y="137995"/>
                  <a:pt x="142428" y="154298"/>
                  <a:pt x="142428" y="174762"/>
                </a:cubicBezTo>
                <a:cubicBezTo>
                  <a:pt x="142428" y="191133"/>
                  <a:pt x="149249" y="206208"/>
                  <a:pt x="162892" y="219987"/>
                </a:cubicBezTo>
                <a:cubicBezTo>
                  <a:pt x="176535" y="233766"/>
                  <a:pt x="210232" y="252388"/>
                  <a:pt x="263983" y="275853"/>
                </a:cubicBezTo>
                <a:cubicBezTo>
                  <a:pt x="327012" y="302866"/>
                  <a:pt x="370328" y="331379"/>
                  <a:pt x="393929" y="361392"/>
                </a:cubicBezTo>
                <a:cubicBezTo>
                  <a:pt x="417531" y="391406"/>
                  <a:pt x="429332" y="427150"/>
                  <a:pt x="429332" y="468623"/>
                </a:cubicBezTo>
                <a:lnTo>
                  <a:pt x="428228" y="474113"/>
                </a:lnTo>
                <a:lnTo>
                  <a:pt x="284418" y="474113"/>
                </a:lnTo>
                <a:lnTo>
                  <a:pt x="265211" y="431788"/>
                </a:lnTo>
                <a:cubicBezTo>
                  <a:pt x="250478" y="416508"/>
                  <a:pt x="211596" y="395772"/>
                  <a:pt x="148567" y="369578"/>
                </a:cubicBezTo>
                <a:cubicBezTo>
                  <a:pt x="49522" y="327559"/>
                  <a:pt x="0" y="266440"/>
                  <a:pt x="0" y="186222"/>
                </a:cubicBezTo>
                <a:cubicBezTo>
                  <a:pt x="0" y="127286"/>
                  <a:pt x="22442" y="81515"/>
                  <a:pt x="67326" y="48909"/>
                </a:cubicBezTo>
                <a:cubicBezTo>
                  <a:pt x="112210" y="16303"/>
                  <a:pt x="171623" y="0"/>
                  <a:pt x="245566" y="0"/>
                </a:cubicBezTo>
                <a:close/>
              </a:path>
            </a:pathLst>
          </a:custGeom>
          <a:solidFill>
            <a:srgbClr val="1A5277">
              <a:alpha val="14000"/>
            </a:srgb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pPr algn="dist"/>
            <a:endParaRPr lang="zh-CN" altLang="en-US" sz="6600" b="1" dirty="0">
              <a:solidFill>
                <a:srgbClr val="1A5277">
                  <a:alpha val="14000"/>
                </a:srgbClr>
              </a:solidFill>
              <a:latin typeface="微软雅黑" panose="020B0503020204020204" pitchFamily="34" charset="-122"/>
              <a:ea typeface="微软雅黑" panose="020B0503020204020204" pitchFamily="34" charset="-122"/>
            </a:endParaRPr>
          </a:p>
        </p:txBody>
      </p:sp>
      <p:sp>
        <p:nvSpPr>
          <p:cNvPr id="4" name="矩形 3"/>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p:cNvGrpSpPr/>
          <p:nvPr/>
        </p:nvGrpSpPr>
        <p:grpSpPr>
          <a:xfrm>
            <a:off x="11788866" y="43561"/>
            <a:ext cx="94790" cy="92218"/>
            <a:chOff x="8973341" y="436357"/>
            <a:chExt cx="310635" cy="302207"/>
          </a:xfrm>
        </p:grpSpPr>
        <p:sp>
          <p:nvSpPr>
            <p:cNvPr id="76" name="矩形 75"/>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rot="2700000">
            <a:off x="11971785" y="36172"/>
            <a:ext cx="73525" cy="108572"/>
            <a:chOff x="11020883" y="20571"/>
            <a:chExt cx="82233" cy="108572"/>
          </a:xfrm>
        </p:grpSpPr>
        <p:cxnSp>
          <p:nvCxnSpPr>
            <p:cNvPr id="80" name="直接连接符 79"/>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196850" y="6210300"/>
            <a:ext cx="2505710" cy="229870"/>
          </a:xfrm>
          <a:prstGeom prst="rect">
            <a:avLst/>
          </a:prstGeom>
          <a:noFill/>
        </p:spPr>
        <p:txBody>
          <a:bodyPr wrap="square" rtlCol="0">
            <a:spAutoFit/>
          </a:bodyPr>
          <a:lstStyle/>
          <a:p>
            <a:pPr algn="dist"/>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9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117" name="矩形 116"/>
          <p:cNvSpPr/>
          <p:nvPr/>
        </p:nvSpPr>
        <p:spPr>
          <a:xfrm>
            <a:off x="2824479" y="6278880"/>
            <a:ext cx="142229" cy="5791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3" name="文本框 122"/>
          <p:cNvSpPr txBox="1"/>
          <p:nvPr/>
        </p:nvSpPr>
        <p:spPr>
          <a:xfrm>
            <a:off x="3322320" y="2500630"/>
            <a:ext cx="2860271" cy="1509324"/>
          </a:xfrm>
          <a:prstGeom prst="rect">
            <a:avLst/>
          </a:prstGeom>
          <a:noFill/>
        </p:spPr>
        <p:txBody>
          <a:bodyPr wrap="square" rtlCol="0">
            <a:spAutoFit/>
          </a:bodyPr>
          <a:lstStyle/>
          <a:p>
            <a:pPr>
              <a:lnSpc>
                <a:spcPct val="130000"/>
              </a:lnSpc>
            </a:pPr>
            <a:r>
              <a:rPr lang="en-US" altLang="zh-CN" sz="1200" dirty="0">
                <a:solidFill>
                  <a:srgbClr val="1A5277"/>
                </a:solidFill>
                <a:latin typeface="微软雅黑" panose="020B0503020204020204" pitchFamily="34" charset="-122"/>
                <a:ea typeface="微软雅黑" panose="020B0503020204020204" pitchFamily="34" charset="-122"/>
                <a:sym typeface="+mn-ea"/>
              </a:rPr>
              <a:t>Implement real-time sentiment analysis: Develop a real-time sentiment recognition system that can quickly respond to user input and output sentiment analysis results.</a:t>
            </a:r>
          </a:p>
        </p:txBody>
      </p:sp>
      <p:sp>
        <p:nvSpPr>
          <p:cNvPr id="124" name="矩形 123"/>
          <p:cNvSpPr/>
          <p:nvPr/>
        </p:nvSpPr>
        <p:spPr>
          <a:xfrm>
            <a:off x="221615" y="2091690"/>
            <a:ext cx="2510790" cy="2949718"/>
          </a:xfrm>
          <a:prstGeom prst="rect">
            <a:avLst/>
          </a:prstGeom>
        </p:spPr>
        <p:txBody>
          <a:bodyPr wrap="square">
            <a:spAutoFit/>
          </a:bodyPr>
          <a:lstStyle/>
          <a:p>
            <a:pPr>
              <a:lnSpc>
                <a:spcPct val="130000"/>
              </a:lnSpc>
            </a:pPr>
            <a:r>
              <a:rPr lang="en-US" altLang="zh-CN" sz="1200" dirty="0">
                <a:solidFill>
                  <a:srgbClr val="1A5277"/>
                </a:solidFill>
                <a:latin typeface="微软雅黑" panose="020B0503020204020204" pitchFamily="34" charset="-122"/>
                <a:ea typeface="微软雅黑" panose="020B0503020204020204" pitchFamily="34" charset="-122"/>
                <a:sym typeface="+mn-ea"/>
              </a:rPr>
              <a:t>Develop an efficient emotion recognition model: Based on deep learning technology, build a model that can accurately identify a variety of emotion states.</a:t>
            </a:r>
          </a:p>
          <a:p>
            <a:pPr>
              <a:lnSpc>
                <a:spcPct val="130000"/>
              </a:lnSpc>
            </a:pPr>
            <a:endParaRPr lang="en-US" altLang="zh-CN" sz="1200" dirty="0">
              <a:solidFill>
                <a:srgbClr val="1A5277"/>
              </a:solidFill>
              <a:latin typeface="微软雅黑" panose="020B0503020204020204" pitchFamily="34" charset="-122"/>
              <a:ea typeface="微软雅黑" panose="020B0503020204020204" pitchFamily="34" charset="-122"/>
            </a:endParaRPr>
          </a:p>
          <a:p>
            <a:pPr>
              <a:lnSpc>
                <a:spcPct val="130000"/>
              </a:lnSpc>
            </a:pPr>
            <a:endParaRPr lang="zh-CN" altLang="en-US" sz="1200" dirty="0">
              <a:solidFill>
                <a:srgbClr val="1A5277"/>
              </a:solidFill>
              <a:latin typeface="微软雅黑" panose="020B0503020204020204" pitchFamily="34" charset="-122"/>
              <a:ea typeface="微软雅黑" panose="020B0503020204020204" pitchFamily="34" charset="-122"/>
            </a:endParaRPr>
          </a:p>
          <a:p>
            <a:pPr>
              <a:lnSpc>
                <a:spcPct val="130000"/>
              </a:lnSpc>
            </a:pPr>
            <a:r>
              <a:rPr lang="en-US" altLang="zh-CN" sz="1200" dirty="0">
                <a:solidFill>
                  <a:srgbClr val="1A5277"/>
                </a:solidFill>
                <a:latin typeface="微软雅黑" panose="020B0503020204020204" pitchFamily="34" charset="-122"/>
                <a:ea typeface="微软雅黑" panose="020B0503020204020204" pitchFamily="34" charset="-122"/>
                <a:sym typeface="+mn-ea"/>
              </a:rPr>
              <a:t>Support multimodal data input: Support for extracting emotional information from facial expressions.</a:t>
            </a:r>
            <a:endParaRPr lang="zh-CN" altLang="en-US" sz="1200" dirty="0">
              <a:solidFill>
                <a:srgbClr val="1A5277"/>
              </a:solidFill>
              <a:latin typeface="微软雅黑" panose="020B0503020204020204" pitchFamily="34" charset="-122"/>
              <a:ea typeface="微软雅黑" panose="020B0503020204020204" pitchFamily="34" charset="-122"/>
            </a:endParaRPr>
          </a:p>
        </p:txBody>
      </p:sp>
      <p:sp>
        <p:nvSpPr>
          <p:cNvPr id="2" name="矩形 1"/>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3" name="图片 2" descr="80701710252842_.pic"/>
          <p:cNvPicPr>
            <a:picLocks noChangeAspect="1"/>
          </p:cNvPicPr>
          <p:nvPr/>
        </p:nvPicPr>
        <p:blipFill>
          <a:blip r:embed="rId4"/>
          <a:stretch>
            <a:fillRect/>
          </a:stretch>
        </p:blipFill>
        <p:spPr>
          <a:xfrm>
            <a:off x="445770" y="388620"/>
            <a:ext cx="1431290" cy="586740"/>
          </a:xfrm>
          <a:prstGeom prst="rect">
            <a:avLst/>
          </a:prstGeom>
        </p:spPr>
      </p:pic>
      <p:sp>
        <p:nvSpPr>
          <p:cNvPr id="5" name="文本框 4"/>
          <p:cNvSpPr txBox="1"/>
          <p:nvPr>
            <p:custDataLst>
              <p:tags r:id="rId1"/>
            </p:custDataLst>
          </p:nvPr>
        </p:nvSpPr>
        <p:spPr>
          <a:xfrm>
            <a:off x="3396353" y="1081803"/>
            <a:ext cx="3959050" cy="584775"/>
          </a:xfrm>
          <a:prstGeom prst="rect">
            <a:avLst/>
          </a:prstGeom>
          <a:noFill/>
        </p:spPr>
        <p:txBody>
          <a:bodyPr wrap="square" rtlCol="0">
            <a:spAutoFit/>
          </a:bodyPr>
          <a:lstStyle/>
          <a:p>
            <a:r>
              <a:rPr lang="en-US" altLang="zh-CN" sz="32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sym typeface="+mn-ea"/>
              </a:rPr>
              <a:t>Project Objectives</a:t>
            </a:r>
            <a:endParaRPr lang="zh-CN" altLang="en-US" sz="3200" b="1"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custDataLst>
              <p:tags r:id="rId2"/>
            </p:custDataLst>
          </p:nvPr>
        </p:nvSpPr>
        <p:spPr>
          <a:xfrm>
            <a:off x="3385821" y="4499573"/>
            <a:ext cx="2744816" cy="1269258"/>
          </a:xfrm>
          <a:prstGeom prst="rect">
            <a:avLst/>
          </a:prstGeom>
          <a:noFill/>
        </p:spPr>
        <p:txBody>
          <a:bodyPr wrap="square" rtlCol="0">
            <a:spAutoFit/>
          </a:bodyPr>
          <a:lstStyle/>
          <a:p>
            <a:pPr>
              <a:lnSpc>
                <a:spcPct val="130000"/>
              </a:lnSpc>
            </a:pPr>
            <a:r>
              <a:rPr lang="en-US" altLang="zh-CN" sz="1200" dirty="0">
                <a:solidFill>
                  <a:srgbClr val="1A5277"/>
                </a:solidFill>
                <a:latin typeface="微软雅黑" panose="020B0503020204020204" pitchFamily="34" charset="-122"/>
                <a:ea typeface="微软雅黑" panose="020B0503020204020204" pitchFamily="34" charset="-122"/>
                <a:sym typeface="+mn-ea"/>
              </a:rPr>
              <a:t>Provide visual analysis tools: display the emotion recognition results in the form of charts or reports for users to understand and use.</a:t>
            </a:r>
          </a:p>
        </p:txBody>
      </p:sp>
      <p:pic>
        <p:nvPicPr>
          <p:cNvPr id="8" name="图片 7"/>
          <p:cNvPicPr>
            <a:picLocks noChangeAspect="1"/>
          </p:cNvPicPr>
          <p:nvPr/>
        </p:nvPicPr>
        <p:blipFill>
          <a:blip r:embed="rId5"/>
          <a:stretch>
            <a:fillRect/>
          </a:stretch>
        </p:blipFill>
        <p:spPr>
          <a:xfrm>
            <a:off x="8145780" y="569595"/>
            <a:ext cx="3541395" cy="5312410"/>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7814" y="962377"/>
            <a:ext cx="11679533" cy="568476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 name="矩形 3"/>
          <p:cNvSpPr/>
          <p:nvPr/>
        </p:nvSpPr>
        <p:spPr>
          <a:xfrm>
            <a:off x="0" y="0"/>
            <a:ext cx="12192000" cy="188536"/>
          </a:xfrm>
          <a:prstGeom prst="rect">
            <a:avLst/>
          </a:prstGeom>
          <a:solidFill>
            <a:srgbClr val="1A52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1" name="等腰三角形 70"/>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2" name="矩形: 圆角 71"/>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78" name="组合 77"/>
          <p:cNvGrpSpPr/>
          <p:nvPr/>
        </p:nvGrpSpPr>
        <p:grpSpPr>
          <a:xfrm>
            <a:off x="11788866" y="43561"/>
            <a:ext cx="94790" cy="92218"/>
            <a:chOff x="8973341" y="436357"/>
            <a:chExt cx="310635" cy="302207"/>
          </a:xfrm>
        </p:grpSpPr>
        <p:sp>
          <p:nvSpPr>
            <p:cNvPr id="76" name="矩形 75"/>
            <p:cNvSpPr/>
            <p:nvPr/>
          </p:nvSpPr>
          <p:spPr>
            <a:xfrm>
              <a:off x="9039619" y="43635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7" name="矩形 76"/>
            <p:cNvSpPr/>
            <p:nvPr/>
          </p:nvSpPr>
          <p:spPr>
            <a:xfrm>
              <a:off x="8973341" y="494207"/>
              <a:ext cx="244357" cy="244357"/>
            </a:xfrm>
            <a:prstGeom prst="rect">
              <a:avLst/>
            </a:prstGeom>
            <a:solidFill>
              <a:srgbClr val="1A52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rot="2700000">
            <a:off x="11971785" y="36172"/>
            <a:ext cx="73525" cy="108572"/>
            <a:chOff x="11020883" y="20571"/>
            <a:chExt cx="82233" cy="108572"/>
          </a:xfrm>
        </p:grpSpPr>
        <p:cxnSp>
          <p:nvCxnSpPr>
            <p:cNvPr id="80" name="直接连接符 79"/>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9134475" y="433070"/>
            <a:ext cx="2840990" cy="245110"/>
          </a:xfrm>
          <a:prstGeom prst="rect">
            <a:avLst/>
          </a:prstGeom>
          <a:noFill/>
        </p:spPr>
        <p:txBody>
          <a:bodyPr wrap="square" rtlCol="0">
            <a:spAutoFit/>
          </a:bodyPr>
          <a:lstStyle/>
          <a:p>
            <a:pPr algn="dist"/>
            <a:r>
              <a:rPr lang="zh-CN" altLang="en-US" sz="10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10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10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10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75" name="矩形 74"/>
          <p:cNvSpPr/>
          <p:nvPr/>
        </p:nvSpPr>
        <p:spPr>
          <a:xfrm>
            <a:off x="7947660" y="962660"/>
            <a:ext cx="4034155" cy="5684520"/>
          </a:xfrm>
          <a:prstGeom prst="rect">
            <a:avLst/>
          </a:prstGeom>
          <a:solidFill>
            <a:srgbClr val="333F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9" name="文本框 98"/>
          <p:cNvSpPr txBox="1"/>
          <p:nvPr/>
        </p:nvSpPr>
        <p:spPr>
          <a:xfrm>
            <a:off x="8471535" y="1920875"/>
            <a:ext cx="3154045" cy="3669915"/>
          </a:xfrm>
          <a:prstGeom prst="rect">
            <a:avLst/>
          </a:prstGeom>
          <a:noFill/>
        </p:spPr>
        <p:txBody>
          <a:bodyPr wrap="square" rtlCol="0">
            <a:spAutoFit/>
          </a:bodyPr>
          <a:lstStyle/>
          <a:p>
            <a:pPr>
              <a:lnSpc>
                <a:spcPct val="130000"/>
              </a:lnSpc>
            </a:pPr>
            <a:r>
              <a:rPr lang="en-US" altLang="zh-CN" sz="1200" dirty="0">
                <a:solidFill>
                  <a:schemeClr val="bg1"/>
                </a:solidFill>
                <a:latin typeface="微软雅黑" panose="020B0503020204020204" pitchFamily="34" charset="-122"/>
                <a:ea typeface="微软雅黑" panose="020B0503020204020204" pitchFamily="34" charset="-122"/>
                <a:sym typeface="+mn-ea"/>
              </a:rPr>
              <a:t>· Data diversity: There are differences in the expression of emotions among people of different cultures, genders, and ages, and the model needs to have strong generalization ability.</a:t>
            </a:r>
          </a:p>
          <a:p>
            <a:pPr>
              <a:lnSpc>
                <a:spcPct val="130000"/>
              </a:lnSpc>
            </a:pPr>
            <a:endParaRPr lang="en-US" altLang="zh-CN" sz="1200" dirty="0">
              <a:solidFill>
                <a:schemeClr val="bg1"/>
              </a:solidFill>
              <a:latin typeface="微软雅黑" panose="020B0503020204020204" pitchFamily="34" charset="-122"/>
              <a:ea typeface="微软雅黑" panose="020B0503020204020204" pitchFamily="34" charset="-122"/>
              <a:sym typeface="+mn-ea"/>
            </a:endParaRPr>
          </a:p>
          <a:p>
            <a:pPr>
              <a:lnSpc>
                <a:spcPct val="130000"/>
              </a:lnSpc>
            </a:pPr>
            <a:r>
              <a:rPr lang="en-US" altLang="zh-CN" sz="1200" dirty="0">
                <a:solidFill>
                  <a:schemeClr val="bg1"/>
                </a:solidFill>
                <a:latin typeface="微软雅黑" panose="020B0503020204020204" pitchFamily="34" charset="-122"/>
                <a:ea typeface="微软雅黑" panose="020B0503020204020204" pitchFamily="34" charset="-122"/>
                <a:sym typeface="+mn-ea"/>
              </a:rPr>
              <a:t>· Real-time requirements: In real-time applications, models need to meet the requirements of low latency while ensuring accuracy.</a:t>
            </a:r>
          </a:p>
          <a:p>
            <a:pPr>
              <a:lnSpc>
                <a:spcPct val="130000"/>
              </a:lnSpc>
            </a:pPr>
            <a:endParaRPr lang="en-US" altLang="zh-CN" sz="1200" dirty="0">
              <a:solidFill>
                <a:schemeClr val="bg1"/>
              </a:solidFill>
              <a:latin typeface="微软雅黑" panose="020B0503020204020204" pitchFamily="34" charset="-122"/>
              <a:ea typeface="微软雅黑" panose="020B0503020204020204" pitchFamily="34" charset="-122"/>
              <a:sym typeface="+mn-ea"/>
            </a:endParaRPr>
          </a:p>
          <a:p>
            <a:pPr>
              <a:lnSpc>
                <a:spcPct val="130000"/>
              </a:lnSpc>
            </a:pPr>
            <a:r>
              <a:rPr lang="en-US" altLang="zh-CN" sz="1200" dirty="0">
                <a:solidFill>
                  <a:schemeClr val="bg1"/>
                </a:solidFill>
                <a:latin typeface="微软雅黑" panose="020B0503020204020204" pitchFamily="34" charset="-122"/>
                <a:ea typeface="微软雅黑" panose="020B0503020204020204" pitchFamily="34" charset="-122"/>
                <a:sym typeface="+mn-ea"/>
              </a:rPr>
              <a:t>· Privacy protection: Emotion recognition involves sensitive information of users, and it is necessary to ensure the security and privacy of data.</a:t>
            </a:r>
          </a:p>
        </p:txBody>
      </p:sp>
      <p:pic>
        <p:nvPicPr>
          <p:cNvPr id="86" name="图片 85" descr="D:/周婷南/宣传部/推文/240912/IMG_4483.jpgIMG_4483"/>
          <p:cNvPicPr>
            <a:picLocks noChangeAspect="1"/>
          </p:cNvPicPr>
          <p:nvPr/>
        </p:nvPicPr>
        <p:blipFill rotWithShape="1">
          <a:blip r:embed="rId2"/>
          <a:srcRect t="3643" b="3643"/>
          <a:stretch>
            <a:fillRect/>
          </a:stretch>
        </p:blipFill>
        <p:spPr>
          <a:xfrm>
            <a:off x="278130" y="962660"/>
            <a:ext cx="4087495" cy="5684520"/>
          </a:xfrm>
          <a:prstGeom prst="rect">
            <a:avLst/>
          </a:prstGeom>
        </p:spPr>
      </p:pic>
      <p:sp>
        <p:nvSpPr>
          <p:cNvPr id="138" name="文本框 137"/>
          <p:cNvSpPr txBox="1"/>
          <p:nvPr/>
        </p:nvSpPr>
        <p:spPr>
          <a:xfrm>
            <a:off x="4540839" y="1637105"/>
            <a:ext cx="184731" cy="615553"/>
          </a:xfrm>
          <a:prstGeom prst="rect">
            <a:avLst/>
          </a:prstGeom>
          <a:noFill/>
        </p:spPr>
        <p:txBody>
          <a:bodyPr wrap="none" rtlCol="0">
            <a:spAutoFit/>
          </a:bodyPr>
          <a:lstStyle/>
          <a:p>
            <a:pPr algn="l"/>
            <a:endParaRPr lang="zh-CN" altLang="en-US" sz="3400" b="1" dirty="0">
              <a:solidFill>
                <a:srgbClr val="333F50"/>
              </a:solidFill>
              <a:latin typeface="微软雅黑" panose="020B0503020204020204" pitchFamily="34" charset="-122"/>
              <a:ea typeface="微软雅黑" panose="020B0503020204020204" pitchFamily="34" charset="-122"/>
              <a:sym typeface="+mn-ea"/>
            </a:endParaRPr>
          </a:p>
        </p:txBody>
      </p:sp>
      <p:cxnSp>
        <p:nvCxnSpPr>
          <p:cNvPr id="85" name="连接符: 曲线 84"/>
          <p:cNvCxnSpPr/>
          <p:nvPr/>
        </p:nvCxnSpPr>
        <p:spPr>
          <a:xfrm flipV="1">
            <a:off x="7176048" y="5003164"/>
            <a:ext cx="1244314" cy="1219201"/>
          </a:xfrm>
          <a:prstGeom prst="curvedConnector3">
            <a:avLst>
              <a:gd name="adj1" fmla="val 33670"/>
            </a:avLst>
          </a:prstGeom>
          <a:ln w="285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7" name="矩形 11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pic>
        <p:nvPicPr>
          <p:cNvPr id="5" name="图片 4" descr="80701710252842_.pic"/>
          <p:cNvPicPr>
            <a:picLocks noChangeAspect="1"/>
          </p:cNvPicPr>
          <p:nvPr/>
        </p:nvPicPr>
        <p:blipFill>
          <a:blip r:embed="rId3"/>
          <a:stretch>
            <a:fillRect/>
          </a:stretch>
        </p:blipFill>
        <p:spPr>
          <a:xfrm>
            <a:off x="241300" y="286385"/>
            <a:ext cx="1431290" cy="586740"/>
          </a:xfrm>
          <a:prstGeom prst="rect">
            <a:avLst/>
          </a:prstGeom>
        </p:spPr>
      </p:pic>
      <p:sp>
        <p:nvSpPr>
          <p:cNvPr id="3" name="文本框 2">
            <a:extLst>
              <a:ext uri="{FF2B5EF4-FFF2-40B4-BE49-F238E27FC236}">
                <a16:creationId xmlns:a16="http://schemas.microsoft.com/office/drawing/2014/main" id="{7BEF11D6-6776-E442-C1D4-CDCDBECBA529}"/>
              </a:ext>
            </a:extLst>
          </p:cNvPr>
          <p:cNvSpPr txBox="1"/>
          <p:nvPr/>
        </p:nvSpPr>
        <p:spPr>
          <a:xfrm>
            <a:off x="4728668" y="2856815"/>
            <a:ext cx="2628096" cy="1200329"/>
          </a:xfrm>
          <a:prstGeom prst="rect">
            <a:avLst/>
          </a:prstGeom>
          <a:noFill/>
        </p:spPr>
        <p:txBody>
          <a:bodyPr vert="horz"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3600" b="0" i="0" dirty="0">
                <a:solidFill>
                  <a:srgbClr val="111111"/>
                </a:solidFill>
                <a:effectLst/>
                <a:latin typeface="Arial" panose="020B0604020202020204" pitchFamily="34" charset="0"/>
              </a:rPr>
              <a:t>Project Challenges</a:t>
            </a:r>
            <a:endParaRPr kumimoji="0" lang="zh-CN" altLang="en-US" sz="3400" b="1" i="0" u="none" strike="noStrike" kern="1200" cap="none" spc="0" normalizeH="0" baseline="0" noProof="0" dirty="0">
              <a:ln>
                <a:noFill/>
              </a:ln>
              <a:solidFill>
                <a:srgbClr val="333F50"/>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F50"/>
        </a:solidFill>
        <a:effectLst/>
      </p:bgPr>
    </p:bg>
    <p:spTree>
      <p:nvGrpSpPr>
        <p:cNvPr id="1" name=""/>
        <p:cNvGrpSpPr/>
        <p:nvPr/>
      </p:nvGrpSpPr>
      <p:grpSpPr>
        <a:xfrm>
          <a:off x="0" y="0"/>
          <a:ext cx="0" cy="0"/>
          <a:chOff x="0" y="0"/>
          <a:chExt cx="0" cy="0"/>
        </a:xfrm>
      </p:grpSpPr>
      <p:sp>
        <p:nvSpPr>
          <p:cNvPr id="141" name="任意多边形: 形状 140"/>
          <p:cNvSpPr/>
          <p:nvPr/>
        </p:nvSpPr>
        <p:spPr>
          <a:xfrm>
            <a:off x="0" y="3963706"/>
            <a:ext cx="12192000" cy="2894295"/>
          </a:xfrm>
          <a:custGeom>
            <a:avLst/>
            <a:gdLst>
              <a:gd name="connsiteX0" fmla="*/ 6096000 w 12192000"/>
              <a:gd name="connsiteY0" fmla="*/ 0 h 2894295"/>
              <a:gd name="connsiteX1" fmla="*/ 11968502 w 12192000"/>
              <a:gd name="connsiteY1" fmla="*/ 799350 h 2894295"/>
              <a:gd name="connsiteX2" fmla="*/ 12192000 w 12192000"/>
              <a:gd name="connsiteY2" fmla="*/ 885616 h 2894295"/>
              <a:gd name="connsiteX3" fmla="*/ 12192000 w 12192000"/>
              <a:gd name="connsiteY3" fmla="*/ 2894295 h 2894295"/>
              <a:gd name="connsiteX4" fmla="*/ 0 w 12192000"/>
              <a:gd name="connsiteY4" fmla="*/ 2894295 h 2894295"/>
              <a:gd name="connsiteX5" fmla="*/ 0 w 12192000"/>
              <a:gd name="connsiteY5" fmla="*/ 885616 h 2894295"/>
              <a:gd name="connsiteX6" fmla="*/ 223498 w 12192000"/>
              <a:gd name="connsiteY6" fmla="*/ 799350 h 2894295"/>
              <a:gd name="connsiteX7" fmla="*/ 6096000 w 12192000"/>
              <a:gd name="connsiteY7" fmla="*/ 0 h 2894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894295">
                <a:moveTo>
                  <a:pt x="6096000" y="0"/>
                </a:moveTo>
                <a:cubicBezTo>
                  <a:pt x="8460227" y="0"/>
                  <a:pt x="10572655" y="311167"/>
                  <a:pt x="11968502" y="799350"/>
                </a:cubicBezTo>
                <a:lnTo>
                  <a:pt x="12192000" y="885616"/>
                </a:lnTo>
                <a:lnTo>
                  <a:pt x="12192000" y="2894295"/>
                </a:lnTo>
                <a:lnTo>
                  <a:pt x="0" y="2894295"/>
                </a:lnTo>
                <a:lnTo>
                  <a:pt x="0" y="885616"/>
                </a:lnTo>
                <a:lnTo>
                  <a:pt x="223498" y="799350"/>
                </a:lnTo>
                <a:cubicBezTo>
                  <a:pt x="1619345" y="311167"/>
                  <a:pt x="3731773" y="0"/>
                  <a:pt x="6096000" y="0"/>
                </a:cubicBezTo>
                <a:close/>
              </a:path>
            </a:pathLst>
          </a:cu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pic>
        <p:nvPicPr>
          <p:cNvPr id="133" name="图片 132"/>
          <p:cNvPicPr/>
          <p:nvPr/>
        </p:nvPicPr>
        <p:blipFill rotWithShape="1">
          <a:blip r:embed="rId5"/>
          <a:srcRect l="626" t="-370" r="32854" b="528"/>
          <a:stretch>
            <a:fillRect/>
          </a:stretch>
        </p:blipFill>
        <p:spPr>
          <a:xfrm>
            <a:off x="838072" y="1633295"/>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pic>
        <p:nvPicPr>
          <p:cNvPr id="134" name="图片 133"/>
          <p:cNvPicPr/>
          <p:nvPr/>
        </p:nvPicPr>
        <p:blipFill rotWithShape="1">
          <a:blip r:embed="rId6"/>
          <a:srcRect l="41998" t="1067" r="7342" b="8869"/>
          <a:stretch>
            <a:fillRect/>
          </a:stretch>
        </p:blipFill>
        <p:spPr>
          <a:xfrm>
            <a:off x="5843848" y="1790872"/>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pic>
        <p:nvPicPr>
          <p:cNvPr id="136" name="图片 135"/>
          <p:cNvPicPr/>
          <p:nvPr/>
        </p:nvPicPr>
        <p:blipFill rotWithShape="1">
          <a:blip r:embed="rId7"/>
          <a:srcRect l="18609" t="-22" r="29899" b="8481"/>
          <a:stretch>
            <a:fillRect/>
          </a:stretch>
        </p:blipFill>
        <p:spPr>
          <a:xfrm>
            <a:off x="8455873" y="1447272"/>
            <a:ext cx="2801968" cy="2801968"/>
          </a:xfrm>
          <a:custGeom>
            <a:avLst/>
            <a:gdLst>
              <a:gd name="connsiteX0" fmla="*/ 1255146 w 2510292"/>
              <a:gd name="connsiteY0" fmla="*/ 928442 h 2510292"/>
              <a:gd name="connsiteX1" fmla="*/ 928442 w 2510292"/>
              <a:gd name="connsiteY1" fmla="*/ 1255146 h 2510292"/>
              <a:gd name="connsiteX2" fmla="*/ 1255146 w 2510292"/>
              <a:gd name="connsiteY2" fmla="*/ 1581850 h 2510292"/>
              <a:gd name="connsiteX3" fmla="*/ 1581850 w 2510292"/>
              <a:gd name="connsiteY3" fmla="*/ 1255146 h 2510292"/>
              <a:gd name="connsiteX4" fmla="*/ 1255146 w 2510292"/>
              <a:gd name="connsiteY4" fmla="*/ 928442 h 2510292"/>
              <a:gd name="connsiteX5" fmla="*/ 1255146 w 2510292"/>
              <a:gd name="connsiteY5" fmla="*/ 0 h 2510292"/>
              <a:gd name="connsiteX6" fmla="*/ 2510292 w 2510292"/>
              <a:gd name="connsiteY6" fmla="*/ 1255146 h 2510292"/>
              <a:gd name="connsiteX7" fmla="*/ 1255146 w 2510292"/>
              <a:gd name="connsiteY7" fmla="*/ 2510292 h 2510292"/>
              <a:gd name="connsiteX8" fmla="*/ 0 w 2510292"/>
              <a:gd name="connsiteY8" fmla="*/ 1255146 h 2510292"/>
              <a:gd name="connsiteX9" fmla="*/ 1255146 w 2510292"/>
              <a:gd name="connsiteY9" fmla="*/ 0 h 2510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0292" h="25102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948344"/>
                  <a:pt x="1948344" y="2510292"/>
                  <a:pt x="1255146" y="2510292"/>
                </a:cubicBezTo>
                <a:cubicBezTo>
                  <a:pt x="561948" y="2510292"/>
                  <a:pt x="0" y="1948344"/>
                  <a:pt x="0" y="1255146"/>
                </a:cubicBezTo>
                <a:cubicBezTo>
                  <a:pt x="0" y="561948"/>
                  <a:pt x="561948" y="0"/>
                  <a:pt x="1255146" y="0"/>
                </a:cubicBezTo>
                <a:close/>
              </a:path>
            </a:pathLst>
          </a:custGeom>
        </p:spPr>
      </p:pic>
      <p:sp>
        <p:nvSpPr>
          <p:cNvPr id="137" name="文本框 136"/>
          <p:cNvSpPr txBox="1"/>
          <p:nvPr/>
        </p:nvSpPr>
        <p:spPr>
          <a:xfrm>
            <a:off x="7491572" y="565090"/>
            <a:ext cx="4269467" cy="306705"/>
          </a:xfrm>
          <a:prstGeom prst="rect">
            <a:avLst/>
          </a:prstGeom>
          <a:noFill/>
        </p:spPr>
        <p:txBody>
          <a:bodyPr wrap="square" rtlCol="0">
            <a:spAutoFit/>
          </a:bodyPr>
          <a:lstStyle/>
          <a:p>
            <a:pPr algn="dist"/>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上善若水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海纳百川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大道明德 </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学用济世</a:t>
            </a:r>
          </a:p>
        </p:txBody>
      </p:sp>
      <p:sp>
        <p:nvSpPr>
          <p:cNvPr id="105" name="任意多边形: 形状 104"/>
          <p:cNvSpPr/>
          <p:nvPr/>
        </p:nvSpPr>
        <p:spPr>
          <a:xfrm>
            <a:off x="548640" y="3165083"/>
            <a:ext cx="12131040" cy="1224367"/>
          </a:xfrm>
          <a:custGeom>
            <a:avLst/>
            <a:gdLst>
              <a:gd name="connsiteX0" fmla="*/ 0 w 12131040"/>
              <a:gd name="connsiteY0" fmla="*/ 756677 h 1224367"/>
              <a:gd name="connsiteX1" fmla="*/ 1239520 w 12131040"/>
              <a:gd name="connsiteY1" fmla="*/ 228357 h 1224367"/>
              <a:gd name="connsiteX2" fmla="*/ 1595120 w 12131040"/>
              <a:gd name="connsiteY2" fmla="*/ 776997 h 1224367"/>
              <a:gd name="connsiteX3" fmla="*/ 3606800 w 12131040"/>
              <a:gd name="connsiteY3" fmla="*/ 167397 h 1224367"/>
              <a:gd name="connsiteX4" fmla="*/ 3403600 w 12131040"/>
              <a:gd name="connsiteY4" fmla="*/ 1132597 h 1224367"/>
              <a:gd name="connsiteX5" fmla="*/ 5913120 w 12131040"/>
              <a:gd name="connsiteY5" fmla="*/ 218197 h 1224367"/>
              <a:gd name="connsiteX6" fmla="*/ 5811520 w 12131040"/>
              <a:gd name="connsiteY6" fmla="*/ 1132597 h 1224367"/>
              <a:gd name="connsiteX7" fmla="*/ 8351520 w 12131040"/>
              <a:gd name="connsiteY7" fmla="*/ 147077 h 1224367"/>
              <a:gd name="connsiteX8" fmla="*/ 8188960 w 12131040"/>
              <a:gd name="connsiteY8" fmla="*/ 1224037 h 1224367"/>
              <a:gd name="connsiteX9" fmla="*/ 11104880 w 12131040"/>
              <a:gd name="connsiteY9" fmla="*/ 14997 h 1224367"/>
              <a:gd name="connsiteX10" fmla="*/ 12131040 w 12131040"/>
              <a:gd name="connsiteY10" fmla="*/ 583957 h 1224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1040" h="1224367">
                <a:moveTo>
                  <a:pt x="0" y="756677"/>
                </a:moveTo>
                <a:cubicBezTo>
                  <a:pt x="486833" y="490823"/>
                  <a:pt x="973667" y="224970"/>
                  <a:pt x="1239520" y="228357"/>
                </a:cubicBezTo>
                <a:cubicBezTo>
                  <a:pt x="1505373" y="231744"/>
                  <a:pt x="1200574" y="787157"/>
                  <a:pt x="1595120" y="776997"/>
                </a:cubicBezTo>
                <a:cubicBezTo>
                  <a:pt x="1989666" y="766837"/>
                  <a:pt x="3305387" y="108130"/>
                  <a:pt x="3606800" y="167397"/>
                </a:cubicBezTo>
                <a:cubicBezTo>
                  <a:pt x="3908213" y="226664"/>
                  <a:pt x="3019213" y="1124130"/>
                  <a:pt x="3403600" y="1132597"/>
                </a:cubicBezTo>
                <a:cubicBezTo>
                  <a:pt x="3787987" y="1141064"/>
                  <a:pt x="5511800" y="218197"/>
                  <a:pt x="5913120" y="218197"/>
                </a:cubicBezTo>
                <a:cubicBezTo>
                  <a:pt x="6314440" y="218197"/>
                  <a:pt x="5405120" y="1144450"/>
                  <a:pt x="5811520" y="1132597"/>
                </a:cubicBezTo>
                <a:cubicBezTo>
                  <a:pt x="6217920" y="1120744"/>
                  <a:pt x="7955280" y="131837"/>
                  <a:pt x="8351520" y="147077"/>
                </a:cubicBezTo>
                <a:cubicBezTo>
                  <a:pt x="8747760" y="162317"/>
                  <a:pt x="7730067" y="1246050"/>
                  <a:pt x="8188960" y="1224037"/>
                </a:cubicBezTo>
                <a:cubicBezTo>
                  <a:pt x="8647853" y="1202024"/>
                  <a:pt x="10447867" y="121677"/>
                  <a:pt x="11104880" y="14997"/>
                </a:cubicBezTo>
                <a:cubicBezTo>
                  <a:pt x="11761893" y="-91683"/>
                  <a:pt x="11932920" y="399384"/>
                  <a:pt x="12131040" y="583957"/>
                </a:cubicBez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121" name="图片 120"/>
          <p:cNvPicPr/>
          <p:nvPr/>
        </p:nvPicPr>
        <p:blipFill rotWithShape="1">
          <a:blip r:embed="rId8"/>
          <a:srcRect l="48227" t="432" r="261" b="8278"/>
          <a:stretch>
            <a:fillRect/>
          </a:stretch>
        </p:blipFill>
        <p:spPr>
          <a:xfrm>
            <a:off x="3294032" y="1002614"/>
            <a:ext cx="2801968" cy="2793150"/>
          </a:xfrm>
          <a:custGeom>
            <a:avLst/>
            <a:gdLst>
              <a:gd name="connsiteX0" fmla="*/ 1255146 w 2510292"/>
              <a:gd name="connsiteY0" fmla="*/ 928442 h 2502392"/>
              <a:gd name="connsiteX1" fmla="*/ 928442 w 2510292"/>
              <a:gd name="connsiteY1" fmla="*/ 1255146 h 2502392"/>
              <a:gd name="connsiteX2" fmla="*/ 1255146 w 2510292"/>
              <a:gd name="connsiteY2" fmla="*/ 1581850 h 2502392"/>
              <a:gd name="connsiteX3" fmla="*/ 1581850 w 2510292"/>
              <a:gd name="connsiteY3" fmla="*/ 1255146 h 2502392"/>
              <a:gd name="connsiteX4" fmla="*/ 1255146 w 2510292"/>
              <a:gd name="connsiteY4" fmla="*/ 928442 h 2502392"/>
              <a:gd name="connsiteX5" fmla="*/ 1255146 w 2510292"/>
              <a:gd name="connsiteY5" fmla="*/ 0 h 2502392"/>
              <a:gd name="connsiteX6" fmla="*/ 2510292 w 2510292"/>
              <a:gd name="connsiteY6" fmla="*/ 1255146 h 2502392"/>
              <a:gd name="connsiteX7" fmla="*/ 1508102 w 2510292"/>
              <a:gd name="connsiteY7" fmla="*/ 2484792 h 2502392"/>
              <a:gd name="connsiteX8" fmla="*/ 1392780 w 2510292"/>
              <a:gd name="connsiteY8" fmla="*/ 2502392 h 2502392"/>
              <a:gd name="connsiteX9" fmla="*/ 1117512 w 2510292"/>
              <a:gd name="connsiteY9" fmla="*/ 2502392 h 2502392"/>
              <a:gd name="connsiteX10" fmla="*/ 1002190 w 2510292"/>
              <a:gd name="connsiteY10" fmla="*/ 2484792 h 2502392"/>
              <a:gd name="connsiteX11" fmla="*/ 0 w 2510292"/>
              <a:gd name="connsiteY11" fmla="*/ 1255146 h 2502392"/>
              <a:gd name="connsiteX12" fmla="*/ 1255146 w 2510292"/>
              <a:gd name="connsiteY12" fmla="*/ 0 h 250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10292" h="2502392">
                <a:moveTo>
                  <a:pt x="1255146" y="928442"/>
                </a:moveTo>
                <a:cubicBezTo>
                  <a:pt x="1074712" y="928442"/>
                  <a:pt x="928442" y="1074712"/>
                  <a:pt x="928442" y="1255146"/>
                </a:cubicBezTo>
                <a:cubicBezTo>
                  <a:pt x="928442" y="1435580"/>
                  <a:pt x="1074712" y="1581850"/>
                  <a:pt x="1255146" y="1581850"/>
                </a:cubicBezTo>
                <a:cubicBezTo>
                  <a:pt x="1435580" y="1581850"/>
                  <a:pt x="1581850" y="1435580"/>
                  <a:pt x="1581850" y="1255146"/>
                </a:cubicBezTo>
                <a:cubicBezTo>
                  <a:pt x="1581850" y="1074712"/>
                  <a:pt x="1435580" y="928442"/>
                  <a:pt x="1255146" y="928442"/>
                </a:cubicBezTo>
                <a:close/>
                <a:moveTo>
                  <a:pt x="1255146" y="0"/>
                </a:moveTo>
                <a:cubicBezTo>
                  <a:pt x="1948344" y="0"/>
                  <a:pt x="2510292" y="561948"/>
                  <a:pt x="2510292" y="1255146"/>
                </a:cubicBezTo>
                <a:cubicBezTo>
                  <a:pt x="2510292" y="1861694"/>
                  <a:pt x="2080051" y="2367754"/>
                  <a:pt x="1508102" y="2484792"/>
                </a:cubicBezTo>
                <a:lnTo>
                  <a:pt x="1392780" y="2502392"/>
                </a:lnTo>
                <a:lnTo>
                  <a:pt x="1117512" y="2502392"/>
                </a:lnTo>
                <a:lnTo>
                  <a:pt x="1002190" y="2484792"/>
                </a:lnTo>
                <a:cubicBezTo>
                  <a:pt x="430242" y="2367754"/>
                  <a:pt x="0" y="1861694"/>
                  <a:pt x="0" y="1255146"/>
                </a:cubicBezTo>
                <a:cubicBezTo>
                  <a:pt x="0" y="561948"/>
                  <a:pt x="561948" y="0"/>
                  <a:pt x="1255146" y="0"/>
                </a:cubicBezTo>
                <a:close/>
              </a:path>
            </a:pathLst>
          </a:custGeom>
        </p:spPr>
      </p:pic>
      <p:pic>
        <p:nvPicPr>
          <p:cNvPr id="144" name="图片 143"/>
          <p:cNvPicPr>
            <a:picLocks noChangeAspect="1"/>
          </p:cNvPicPr>
          <p:nvPr/>
        </p:nvPicPr>
        <p:blipFill>
          <a:blip r:embed="rId9"/>
          <a:stretch>
            <a:fillRect/>
          </a:stretch>
        </p:blipFill>
        <p:spPr>
          <a:xfrm>
            <a:off x="11798663" y="196993"/>
            <a:ext cx="646232" cy="6803726"/>
          </a:xfrm>
          <a:prstGeom prst="rect">
            <a:avLst/>
          </a:prstGeom>
        </p:spPr>
      </p:pic>
      <p:sp>
        <p:nvSpPr>
          <p:cNvPr id="145" name="任意多边形: 形状 144"/>
          <p:cNvSpPr/>
          <p:nvPr/>
        </p:nvSpPr>
        <p:spPr>
          <a:xfrm rot="19655525">
            <a:off x="2629480" y="3927515"/>
            <a:ext cx="539462" cy="785309"/>
          </a:xfrm>
          <a:custGeom>
            <a:avLst/>
            <a:gdLst>
              <a:gd name="connsiteX0" fmla="*/ 269731 w 539462"/>
              <a:gd name="connsiteY0" fmla="*/ 0 h 785309"/>
              <a:gd name="connsiteX1" fmla="*/ 539462 w 539462"/>
              <a:gd name="connsiteY1" fmla="*/ 544010 h 785309"/>
              <a:gd name="connsiteX2" fmla="*/ 397560 w 539462"/>
              <a:gd name="connsiteY2" fmla="*/ 544010 h 785309"/>
              <a:gd name="connsiteX3" fmla="*/ 397560 w 539462"/>
              <a:gd name="connsiteY3" fmla="*/ 785309 h 785309"/>
              <a:gd name="connsiteX4" fmla="*/ 141902 w 539462"/>
              <a:gd name="connsiteY4" fmla="*/ 785309 h 785309"/>
              <a:gd name="connsiteX5" fmla="*/ 141902 w 539462"/>
              <a:gd name="connsiteY5" fmla="*/ 544010 h 785309"/>
              <a:gd name="connsiteX6" fmla="*/ 0 w 539462"/>
              <a:gd name="connsiteY6" fmla="*/ 544010 h 7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462" h="785309">
                <a:moveTo>
                  <a:pt x="269731" y="0"/>
                </a:moveTo>
                <a:lnTo>
                  <a:pt x="539462" y="544010"/>
                </a:lnTo>
                <a:lnTo>
                  <a:pt x="397560" y="544010"/>
                </a:lnTo>
                <a:lnTo>
                  <a:pt x="397560" y="785309"/>
                </a:lnTo>
                <a:lnTo>
                  <a:pt x="141902" y="785309"/>
                </a:lnTo>
                <a:lnTo>
                  <a:pt x="141902" y="544010"/>
                </a:lnTo>
                <a:lnTo>
                  <a:pt x="0" y="544010"/>
                </a:lnTo>
                <a:close/>
              </a:path>
            </a:pathLst>
          </a:custGeom>
          <a:solidFill>
            <a:schemeClr val="bg1"/>
          </a:solidFill>
          <a:ln w="38100">
            <a:solidFill>
              <a:schemeClr val="tx1"/>
            </a:solidFill>
          </a:ln>
          <a:effectLst>
            <a:outerShdw blurRad="50800" dist="177800" dir="5700000" sx="83000" sy="83000" algn="tl" rotWithShape="0">
              <a:prstClr val="black">
                <a:alpha val="3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2" name="组合 1"/>
          <p:cNvGrpSpPr/>
          <p:nvPr/>
        </p:nvGrpSpPr>
        <p:grpSpPr>
          <a:xfrm>
            <a:off x="0" y="-1829"/>
            <a:ext cx="12192000" cy="200055"/>
            <a:chOff x="0" y="-1829"/>
            <a:chExt cx="12192000" cy="200055"/>
          </a:xfrm>
        </p:grpSpPr>
        <p:sp>
          <p:nvSpPr>
            <p:cNvPr id="90" name="矩形 89"/>
            <p:cNvSpPr/>
            <p:nvPr/>
          </p:nvSpPr>
          <p:spPr>
            <a:xfrm>
              <a:off x="2809004" y="-1829"/>
              <a:ext cx="6573992" cy="200055"/>
            </a:xfrm>
            <a:prstGeom prst="rect">
              <a:avLst/>
            </a:prstGeom>
          </p:spPr>
          <p:txBody>
            <a:bodyPr wrap="square">
              <a:spAutoFit/>
            </a:bodyPr>
            <a:lstStyle/>
            <a:p>
              <a:pPr algn="dist"/>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700" b="0" i="0" dirty="0">
                  <a:solidFill>
                    <a:srgbClr val="1A5277"/>
                  </a:solidFill>
                  <a:effectLst/>
                  <a:latin typeface="微软雅黑" panose="020B0503020204020204" pitchFamily="34" charset="-122"/>
                  <a:ea typeface="微软雅黑" panose="020B0503020204020204" pitchFamily="34" charset="-122"/>
                  <a:cs typeface="微软雅黑" panose="020B0503020204020204" pitchFamily="34" charset="-122"/>
                </a:rPr>
                <a:t>创新</a:t>
              </a:r>
              <a:endParaRPr lang="zh-CN" altLang="en-US" sz="700" dirty="0">
                <a:solidFill>
                  <a:srgbClr val="1A5277"/>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矩形 105"/>
            <p:cNvSpPr/>
            <p:nvPr/>
          </p:nvSpPr>
          <p:spPr>
            <a:xfrm>
              <a:off x="0" y="0"/>
              <a:ext cx="12192000" cy="1885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等腰三角形 106"/>
            <p:cNvSpPr/>
            <p:nvPr/>
          </p:nvSpPr>
          <p:spPr>
            <a:xfrm flipH="1" flipV="1">
              <a:off x="343345" y="53410"/>
              <a:ext cx="94790" cy="817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8" name="矩形: 圆角 107"/>
            <p:cNvSpPr/>
            <p:nvPr/>
          </p:nvSpPr>
          <p:spPr>
            <a:xfrm>
              <a:off x="553665" y="59394"/>
              <a:ext cx="223575" cy="6974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9" name="直接连接符 108"/>
            <p:cNvCxnSpPr/>
            <p:nvPr/>
          </p:nvCxnSpPr>
          <p:spPr>
            <a:xfrm>
              <a:off x="11590020" y="116311"/>
              <a:ext cx="11811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0" name="组合 109"/>
            <p:cNvGrpSpPr/>
            <p:nvPr/>
          </p:nvGrpSpPr>
          <p:grpSpPr>
            <a:xfrm>
              <a:off x="11788866" y="43561"/>
              <a:ext cx="94790" cy="92218"/>
              <a:chOff x="8973341" y="436357"/>
              <a:chExt cx="310635" cy="302207"/>
            </a:xfrm>
            <a:solidFill>
              <a:schemeClr val="tx1">
                <a:lumMod val="65000"/>
                <a:lumOff val="35000"/>
              </a:schemeClr>
            </a:solidFill>
          </p:grpSpPr>
          <p:sp>
            <p:nvSpPr>
              <p:cNvPr id="115" name="矩形 114"/>
              <p:cNvSpPr/>
              <p:nvPr/>
            </p:nvSpPr>
            <p:spPr>
              <a:xfrm>
                <a:off x="9039619" y="43635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6" name="矩形 115"/>
              <p:cNvSpPr/>
              <p:nvPr/>
            </p:nvSpPr>
            <p:spPr>
              <a:xfrm>
                <a:off x="8973341" y="494207"/>
                <a:ext cx="244357" cy="24435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rot="2700000">
              <a:off x="11971785" y="36172"/>
              <a:ext cx="73525" cy="108572"/>
              <a:chOff x="11020883" y="20571"/>
              <a:chExt cx="82233" cy="108572"/>
            </a:xfrm>
          </p:grpSpPr>
          <p:cxnSp>
            <p:nvCxnSpPr>
              <p:cNvPr id="113" name="直接连接符 112"/>
              <p:cNvCxnSpPr/>
              <p:nvPr/>
            </p:nvCxnSpPr>
            <p:spPr>
              <a:xfrm rot="18900000">
                <a:off x="11020883" y="35339"/>
                <a:ext cx="82233" cy="80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11064893" y="20571"/>
                <a:ext cx="0" cy="1085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3" name="图片 2" descr="/private/var/folders/jp/jps0ttjn6nx7sf9dmh80j1w40000gn/T/com.kingsoft.wpsoffice.mac/photoedit2/20240305134941/temp.pngtemp"/>
          <p:cNvPicPr>
            <a:picLocks noChangeAspect="1"/>
          </p:cNvPicPr>
          <p:nvPr/>
        </p:nvPicPr>
        <p:blipFill>
          <a:blip r:embed="rId10"/>
          <a:stretch>
            <a:fillRect/>
          </a:stretch>
        </p:blipFill>
        <p:spPr>
          <a:xfrm>
            <a:off x="530225" y="398780"/>
            <a:ext cx="1742440" cy="708025"/>
          </a:xfrm>
          <a:prstGeom prst="rect">
            <a:avLst/>
          </a:prstGeom>
        </p:spPr>
      </p:pic>
      <p:sp>
        <p:nvSpPr>
          <p:cNvPr id="117" name="矩形 116"/>
          <p:cNvSpPr/>
          <p:nvPr/>
        </p:nvSpPr>
        <p:spPr>
          <a:xfrm>
            <a:off x="2809004" y="-29769"/>
            <a:ext cx="6573992" cy="245110"/>
          </a:xfrm>
          <a:prstGeom prst="rect">
            <a:avLst/>
          </a:prstGeom>
        </p:spPr>
        <p:txBody>
          <a:bodyPr wrap="square">
            <a:spAutoFit/>
          </a:bodyPr>
          <a:lstStyle/>
          <a:p>
            <a:pPr algn="dist"/>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严谨 </a:t>
            </a:r>
            <a:r>
              <a:rPr lang="en-US" altLang="zh-CN"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勤奋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求实 </a:t>
            </a:r>
            <a:r>
              <a:rPr lang="en-US" altLang="zh-CN" sz="10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000" b="0" i="0" dirty="0">
                <a:solidFill>
                  <a:schemeClr val="bg1"/>
                </a:solidFill>
                <a:effectLst/>
                <a:latin typeface="微软雅黑" panose="020B0503020204020204" pitchFamily="34" charset="-122"/>
                <a:ea typeface="微软雅黑" panose="020B0503020204020204" pitchFamily="34" charset="-122"/>
                <a:cs typeface="微软雅黑" panose="020B0503020204020204" pitchFamily="34" charset="-122"/>
              </a:rPr>
              <a:t>创新</a:t>
            </a:r>
          </a:p>
        </p:txBody>
      </p:sp>
      <p:grpSp>
        <p:nvGrpSpPr>
          <p:cNvPr id="4" name="组合 3"/>
          <p:cNvGrpSpPr/>
          <p:nvPr/>
        </p:nvGrpSpPr>
        <p:grpSpPr>
          <a:xfrm>
            <a:off x="4686254" y="4928310"/>
            <a:ext cx="5421262" cy="905368"/>
            <a:chOff x="4795371" y="4542230"/>
            <a:chExt cx="5421262" cy="905368"/>
          </a:xfrm>
        </p:grpSpPr>
        <p:sp>
          <p:nvSpPr>
            <p:cNvPr id="5" name="文本框 4"/>
            <p:cNvSpPr txBox="1"/>
            <p:nvPr>
              <p:custDataLst>
                <p:tags r:id="rId2"/>
              </p:custDataLst>
            </p:nvPr>
          </p:nvSpPr>
          <p:spPr>
            <a:xfrm>
              <a:off x="4795371" y="4542230"/>
              <a:ext cx="5383205" cy="584775"/>
            </a:xfrm>
            <a:prstGeom prst="rect">
              <a:avLst/>
            </a:prstGeom>
            <a:noFill/>
          </p:spPr>
          <p:txBody>
            <a:bodyPr wrap="none" rtlCol="0">
              <a:spAutoFit/>
            </a:bodyPr>
            <a:lstStyle/>
            <a:p>
              <a:pPr algn="l"/>
              <a:r>
                <a:rPr lang="en-US" altLang="zh-CN" sz="3200" b="1" dirty="0">
                  <a:solidFill>
                    <a:srgbClr val="333F50"/>
                  </a:solidFill>
                  <a:latin typeface="微软雅黑" panose="020B0503020204020204" pitchFamily="34" charset="-122"/>
                  <a:ea typeface="微软雅黑" panose="020B0503020204020204" pitchFamily="34" charset="-122"/>
                  <a:sym typeface="+mn-ea"/>
                </a:rPr>
                <a:t>Realization of the project</a:t>
              </a:r>
            </a:p>
          </p:txBody>
        </p:sp>
        <p:sp>
          <p:nvSpPr>
            <p:cNvPr id="6" name="文本框 5"/>
            <p:cNvSpPr txBox="1"/>
            <p:nvPr>
              <p:custDataLst>
                <p:tags r:id="rId3"/>
              </p:custDataLst>
            </p:nvPr>
          </p:nvSpPr>
          <p:spPr>
            <a:xfrm>
              <a:off x="4830931" y="5155146"/>
              <a:ext cx="5385702" cy="292452"/>
            </a:xfrm>
            <a:prstGeom prst="rect">
              <a:avLst/>
            </a:prstGeom>
            <a:noFill/>
          </p:spPr>
          <p:txBody>
            <a:bodyPr wrap="square" rtlCol="0">
              <a:spAutoFit/>
            </a:bodyPr>
            <a:lstStyle/>
            <a:p>
              <a:pPr>
                <a:lnSpc>
                  <a:spcPts val="1700"/>
                </a:lnSpc>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sym typeface="+mn-ea"/>
                </a:rPr>
                <a:t>Demonstrate the role and function of the project</a:t>
              </a:r>
            </a:p>
          </p:txBody>
        </p:sp>
      </p:grpSp>
      <p:sp>
        <p:nvSpPr>
          <p:cNvPr id="7" name="矩形 6"/>
          <p:cNvSpPr/>
          <p:nvPr>
            <p:custDataLst>
              <p:tags r:id="rId1"/>
            </p:custDataLst>
          </p:nvPr>
        </p:nvSpPr>
        <p:spPr>
          <a:xfrm>
            <a:off x="1257348" y="4960277"/>
            <a:ext cx="3590925" cy="1014730"/>
          </a:xfrm>
          <a:prstGeom prst="rect">
            <a:avLst/>
          </a:prstGeom>
        </p:spPr>
        <p:txBody>
          <a:bodyPr wrap="none">
            <a:spAutoFit/>
          </a:bodyPr>
          <a:lstStyle/>
          <a:p>
            <a:r>
              <a:rPr lang="en-US" altLang="zh-CN" sz="6000" b="1" dirty="0">
                <a:solidFill>
                  <a:srgbClr val="333F50"/>
                </a:solidFill>
                <a:latin typeface="微软雅黑" panose="020B0503020204020204" pitchFamily="34" charset="-122"/>
                <a:ea typeface="微软雅黑" panose="020B0503020204020204" pitchFamily="34" charset="-122"/>
              </a:rPr>
              <a:t>PART 03 </a:t>
            </a:r>
          </a:p>
        </p:txBody>
      </p:sp>
    </p:spTree>
  </p:cSld>
  <p:clrMapOvr>
    <a:masterClrMapping/>
  </p:clrMapOvr>
  <p:transition spd="slow"/>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WRmYTJhZDFlYmM5OGJmZThlNWNiMTdlYzIwNzg3N2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49.0903149606299,&quot;left&quot;:381.58535433070864,&quot;top&quot;:116.55692913385826,&quot;width&quot;:535.6646456692913}"/>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61.80889763779527,&quot;left&quot;:362.3608661417323,&quot;top&quot;:140.63314960629918,&quot;width&quot;:525.0250393700788}"/>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1490</Words>
  <Application>Microsoft Office PowerPoint</Application>
  <PresentationFormat>宽屏</PresentationFormat>
  <Paragraphs>134</Paragraphs>
  <Slides>20</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Inter</vt:lpstr>
      <vt:lpstr>等线</vt:lpstr>
      <vt:lpstr>等线 Light</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昶桦 何</cp:lastModifiedBy>
  <cp:revision>49</cp:revision>
  <dcterms:created xsi:type="dcterms:W3CDTF">2024-03-12T16:13:00Z</dcterms:created>
  <dcterms:modified xsi:type="dcterms:W3CDTF">2025-02-17T02:52:23Z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E1CD3415C1A848048D1823457115A02F_13</vt:lpwstr>
  </property>
  <property fmtid="{D5CDD505-2E9C-101B-9397-08002B2CF9AE}" pid="3" name="KSOProductBuildVer">
    <vt:lpwstr>2052-12.1.0.18276</vt:lpwstr>
  </property>
</Properties>
</file>